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6" r:id="rId3"/>
  </p:sldMasterIdLst>
  <p:notesMasterIdLst>
    <p:notesMasterId r:id="rId5"/>
  </p:notesMasterIdLst>
  <p:handoutMasterIdLst>
    <p:handoutMasterId r:id="rId56"/>
  </p:handoutMasterIdLst>
  <p:sldIdLst>
    <p:sldId id="277" r:id="rId4"/>
    <p:sldId id="311" r:id="rId6"/>
    <p:sldId id="358" r:id="rId7"/>
    <p:sldId id="359" r:id="rId8"/>
    <p:sldId id="312" r:id="rId9"/>
    <p:sldId id="360" r:id="rId10"/>
    <p:sldId id="302" r:id="rId11"/>
    <p:sldId id="260" r:id="rId12"/>
    <p:sldId id="265" r:id="rId13"/>
    <p:sldId id="300" r:id="rId14"/>
    <p:sldId id="263" r:id="rId15"/>
    <p:sldId id="405" r:id="rId16"/>
    <p:sldId id="267" r:id="rId17"/>
    <p:sldId id="314" r:id="rId18"/>
    <p:sldId id="362" r:id="rId19"/>
    <p:sldId id="315" r:id="rId20"/>
    <p:sldId id="273" r:id="rId21"/>
    <p:sldId id="317" r:id="rId22"/>
    <p:sldId id="275" r:id="rId23"/>
    <p:sldId id="326" r:id="rId24"/>
    <p:sldId id="270" r:id="rId25"/>
    <p:sldId id="271" r:id="rId26"/>
    <p:sldId id="319" r:id="rId27"/>
    <p:sldId id="320" r:id="rId28"/>
    <p:sldId id="279" r:id="rId29"/>
    <p:sldId id="303" r:id="rId30"/>
    <p:sldId id="280" r:id="rId31"/>
    <p:sldId id="272" r:id="rId32"/>
    <p:sldId id="285" r:id="rId33"/>
    <p:sldId id="322" r:id="rId34"/>
    <p:sldId id="286" r:id="rId35"/>
    <p:sldId id="282" r:id="rId36"/>
    <p:sldId id="276" r:id="rId37"/>
    <p:sldId id="323" r:id="rId38"/>
    <p:sldId id="287" r:id="rId39"/>
    <p:sldId id="324" r:id="rId40"/>
    <p:sldId id="288" r:id="rId41"/>
    <p:sldId id="325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305" r:id="rId52"/>
    <p:sldId id="298" r:id="rId53"/>
    <p:sldId id="299" r:id="rId54"/>
    <p:sldId id="445" r:id="rId55"/>
  </p:sldIdLst>
  <p:sldSz cx="12192000" cy="6858000"/>
  <p:notesSz cx="9144000" cy="6858000"/>
  <p:custDataLst>
    <p:tags r:id="rId6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5286"/>
    <a:srgbClr val="86DEE5"/>
    <a:srgbClr val="FFFFFF"/>
    <a:srgbClr val="008EEB"/>
    <a:srgbClr val="008FEB"/>
    <a:srgbClr val="FF0000"/>
    <a:srgbClr val="E4A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75" autoAdjust="0"/>
    <p:restoredTop sz="95355" autoAdjust="0"/>
  </p:normalViewPr>
  <p:slideViewPr>
    <p:cSldViewPr snapToGrid="0" snapToObjects="1">
      <p:cViewPr varScale="1">
        <p:scale>
          <a:sx n="70" d="100"/>
          <a:sy n="70" d="100"/>
        </p:scale>
        <p:origin x="3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260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0" Type="http://schemas.openxmlformats.org/officeDocument/2006/relationships/tags" Target="tags/tag2.xml"/><Relationship Id="rId6" Type="http://schemas.openxmlformats.org/officeDocument/2006/relationships/slide" Target="slides/slide2.xml"/><Relationship Id="rId59" Type="http://schemas.openxmlformats.org/officeDocument/2006/relationships/tableStyles" Target="tableStyles.xml"/><Relationship Id="rId58" Type="http://schemas.openxmlformats.org/officeDocument/2006/relationships/viewProps" Target="viewProps.xml"/><Relationship Id="rId57" Type="http://schemas.openxmlformats.org/officeDocument/2006/relationships/presProps" Target="presProps.xml"/><Relationship Id="rId56" Type="http://schemas.openxmlformats.org/officeDocument/2006/relationships/handoutMaster" Target="handoutMasters/handoutMaster1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35F7FA-1D5F-4B60-8689-4C8381B1CEDC}" type="doc">
      <dgm:prSet loTypeId="list" loCatId="list" qsTypeId="urn:microsoft.com/office/officeart/2005/8/quickstyle/simple1" qsCatId="simple" csTypeId="urn:microsoft.com/office/officeart/2005/8/colors/colorful5" csCatId="accent1" phldr="0"/>
      <dgm:spPr/>
      <dgm:t>
        <a:bodyPr/>
        <a:p>
          <a:endParaRPr lang="zh-CN" altLang="en-US"/>
        </a:p>
      </dgm:t>
    </dgm:pt>
    <dgm:pt modelId="{EA9490CF-B859-4141-837A-1D4A6746AA49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/>
            <a:t>过程考核（</a:t>
          </a:r>
          <a:r>
            <a:rPr lang="en-US" altLang="zh-CN" sz="2800" b="1"/>
            <a:t>30%</a:t>
          </a:r>
          <a:r>
            <a:rPr lang="zh-CN" altLang="en-US" sz="2800" b="1"/>
            <a:t>）</a:t>
          </a:r>
          <a:r>
            <a:rPr lang="zh-CN" altLang="en-US" sz="2800" b="1"/>
            <a:t/>
          </a:r>
          <a:endParaRPr lang="zh-CN" altLang="en-US" sz="2800" b="1"/>
        </a:p>
      </dgm:t>
    </dgm:pt>
    <dgm:pt modelId="{182DCE9F-4626-4193-B2B4-0CCF25747DA8}" cxnId="{1AB8A3D2-3EE4-40C9-871C-D1AE87F4C6D6}" type="parTrans">
      <dgm:prSet/>
      <dgm:spPr/>
      <dgm:t>
        <a:bodyPr/>
        <a:p>
          <a:endParaRPr lang="zh-CN" altLang="en-US"/>
        </a:p>
      </dgm:t>
    </dgm:pt>
    <dgm:pt modelId="{20E57596-7E32-460F-85A2-AA181D20A67B}" cxnId="{1AB8A3D2-3EE4-40C9-871C-D1AE87F4C6D6}" type="sibTrans">
      <dgm:prSet/>
      <dgm:spPr/>
      <dgm:t>
        <a:bodyPr/>
        <a:p>
          <a:endParaRPr lang="zh-CN" altLang="en-US"/>
        </a:p>
      </dgm:t>
    </dgm:pt>
    <dgm:pt modelId="{E2F866C8-322C-47A7-B633-703C4112826F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基本知识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——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构建自己的知识图谱、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习题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/>
          </a:r>
          <a:endParaRPr lang="zh-CN" altLang="en-US" sz="2000"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</a:endParaRPr>
        </a:p>
      </dgm:t>
    </dgm:pt>
    <dgm:pt modelId="{9E81CED7-86DC-4713-AF35-B4B8640352B8}" cxnId="{7851B186-DE0B-474B-BC4F-21A486326398}" type="parTrans">
      <dgm:prSet/>
      <dgm:spPr/>
      <dgm:t>
        <a:bodyPr/>
        <a:p>
          <a:endParaRPr lang="zh-CN" altLang="en-US"/>
        </a:p>
      </dgm:t>
    </dgm:pt>
    <dgm:pt modelId="{B29B00E5-D3BA-4D5C-890D-999070FEB1C1}" cxnId="{7851B186-DE0B-474B-BC4F-21A486326398}" type="sibTrans">
      <dgm:prSet/>
      <dgm:spPr/>
      <dgm:t>
        <a:bodyPr/>
        <a:p>
          <a:endParaRPr lang="zh-CN" altLang="en-US"/>
        </a:p>
      </dgm:t>
    </dgm:pt>
    <dgm:pt modelId="{116A30A4-B81C-4D62-962B-EB533B47BED6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分析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计算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——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分组研讨、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EDA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实践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/>
          </a:r>
          <a:endParaRPr lang="zh-CN" altLang="en-US" sz="2000"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</a:endParaRPr>
        </a:p>
      </dgm:t>
    </dgm:pt>
    <dgm:pt modelId="{BF33C74F-90D6-479A-9847-C03AAE46EA16}" cxnId="{9AD75341-4A68-4B50-A72A-036817C6F057}" type="parTrans">
      <dgm:prSet/>
      <dgm:spPr/>
    </dgm:pt>
    <dgm:pt modelId="{1E5C9459-404F-4D72-8DBF-7199844E69AD}" cxnId="{9AD75341-4A68-4B50-A72A-036817C6F057}" type="sibTrans">
      <dgm:prSet/>
      <dgm:spPr/>
    </dgm:pt>
    <dgm:pt modelId="{5402E9D8-BBEC-4F15-8DAA-E0E71A321A2A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设计能力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——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分组研讨、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EDA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实践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/>
          </a:r>
          <a:endParaRPr lang="zh-CN" altLang="en-US" sz="2000"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endParaRPr>
        </a:p>
      </dgm:t>
    </dgm:pt>
    <dgm:pt modelId="{2BBD5F84-299D-45A4-A17D-691FA63785CA}" cxnId="{6F7CD5D3-58A5-4C3C-951E-EA7209F5E6F1}" type="parTrans">
      <dgm:prSet/>
      <dgm:spPr/>
    </dgm:pt>
    <dgm:pt modelId="{4154B5F5-D70C-417D-8AC8-1FE66AF1C9A8}" cxnId="{6F7CD5D3-58A5-4C3C-951E-EA7209F5E6F1}" type="sibTrans">
      <dgm:prSet/>
      <dgm:spPr/>
    </dgm:pt>
    <dgm:pt modelId="{19A396B2-25E6-4E00-84BF-A25170F8CC59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期中考试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——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分组出题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，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每组出一张试卷附答案（基本知识、分析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计算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、设计能力）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/>
          </a:r>
          <a:endParaRPr lang="en-US" altLang="zh-CN" sz="2000"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endParaRPr>
        </a:p>
      </dgm:t>
    </dgm:pt>
    <dgm:pt modelId="{5FD8386B-4F72-434E-8998-8BFE49E00B69}" cxnId="{7929F5FF-6ABC-4D7B-AB48-BA65EEA4F6E0}" type="parTrans">
      <dgm:prSet/>
      <dgm:spPr/>
    </dgm:pt>
    <dgm:pt modelId="{0BF719F1-8C59-4CED-9386-987ED8F7B259}" cxnId="{7929F5FF-6ABC-4D7B-AB48-BA65EEA4F6E0}" type="sibTrans">
      <dgm:prSet/>
      <dgm:spPr/>
    </dgm:pt>
    <dgm:pt modelId="{694CA7C6-15F6-4B47-8E24-FE5C56E26217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/>
            <a:t>期末考试</a:t>
          </a:r>
          <a:r>
            <a:rPr lang="zh-CN" altLang="en-US" sz="2800" b="1">
              <a:sym typeface="+mn-ea"/>
            </a:rPr>
            <a:t>（</a:t>
          </a:r>
          <a:r>
            <a:rPr lang="en-US" altLang="zh-CN" sz="2800" b="1">
              <a:sym typeface="+mn-ea"/>
            </a:rPr>
            <a:t>7</a:t>
          </a:r>
          <a:r>
            <a:rPr lang="en-US" altLang="zh-CN" sz="2800" b="1">
              <a:sym typeface="+mn-ea"/>
            </a:rPr>
            <a:t>0%</a:t>
          </a:r>
          <a:r>
            <a:rPr lang="zh-CN" altLang="en-US" sz="2800" b="1">
              <a:sym typeface="+mn-ea"/>
            </a:rPr>
            <a:t>）</a:t>
          </a:r>
          <a:r>
            <a:rPr lang="zh-CN" altLang="en-US" sz="2800" b="1"/>
            <a:t/>
          </a:r>
          <a:endParaRPr lang="zh-CN" altLang="en-US" sz="2800" b="1"/>
        </a:p>
      </dgm:t>
    </dgm:pt>
    <dgm:pt modelId="{DD6AD0C1-F31D-45FC-B3EE-30CC8DA6BB12}" cxnId="{437A7CF6-F517-4D24-B953-814C53633A36}" type="parTrans">
      <dgm:prSet/>
      <dgm:spPr/>
      <dgm:t>
        <a:bodyPr/>
        <a:p>
          <a:endParaRPr lang="zh-CN" altLang="en-US"/>
        </a:p>
      </dgm:t>
    </dgm:pt>
    <dgm:pt modelId="{2479F4EA-2543-4E1B-9F8F-C548098DF679}" cxnId="{437A7CF6-F517-4D24-B953-814C53633A36}" type="sibTrans">
      <dgm:prSet/>
      <dgm:spPr/>
      <dgm:t>
        <a:bodyPr/>
        <a:p>
          <a:endParaRPr lang="zh-CN" altLang="en-US"/>
        </a:p>
      </dgm:t>
    </dgm:pt>
    <dgm:pt modelId="{5BDF3335-0B07-4A07-85F7-BEF0E4DD57D4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闭卷考试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——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老师出题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+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分组题库筛选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（基本知识、分析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计算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、设计能力、</a:t>
          </a:r>
          <a:r>
            <a: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EDA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实践）</a:t>
          </a:r>
          <a:r>
            <a: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/>
          </a:r>
          <a:endParaRPr lang="zh-CN" altLang="en-US" sz="2000"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endParaRPr>
        </a:p>
      </dgm:t>
    </dgm:pt>
    <dgm:pt modelId="{3D8C5A5F-5449-40E0-9968-B2A24CD48D59}" cxnId="{5371B6C1-3D1B-4194-BA79-DE4BD1FAFDF8}" type="parTrans">
      <dgm:prSet/>
      <dgm:spPr/>
      <dgm:t>
        <a:bodyPr/>
        <a:p>
          <a:endParaRPr lang="zh-CN" altLang="en-US"/>
        </a:p>
      </dgm:t>
    </dgm:pt>
    <dgm:pt modelId="{C3EB0B90-7374-4F49-877F-E5A518A11115}" cxnId="{5371B6C1-3D1B-4194-BA79-DE4BD1FAFDF8}" type="sibTrans">
      <dgm:prSet/>
      <dgm:spPr/>
      <dgm:t>
        <a:bodyPr/>
        <a:p>
          <a:endParaRPr lang="zh-CN" altLang="en-US"/>
        </a:p>
      </dgm:t>
    </dgm:pt>
    <dgm:pt modelId="{7EBC2B5E-0208-4570-99BE-61F14D8CFDE7}" type="pres">
      <dgm:prSet presAssocID="{4935F7FA-1D5F-4B60-8689-4C8381B1CEDC}" presName="linear" presStyleCnt="0">
        <dgm:presLayoutVars>
          <dgm:animLvl val="lvl"/>
          <dgm:resizeHandles val="exact"/>
        </dgm:presLayoutVars>
      </dgm:prSet>
      <dgm:spPr/>
    </dgm:pt>
    <dgm:pt modelId="{3E62794C-1607-4733-ADCA-906674A22343}" type="pres">
      <dgm:prSet presAssocID="{EA9490CF-B859-4141-837A-1D4A6746AA4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B57A0D3-8728-40A5-B79E-F7D5C3A120C7}" type="pres">
      <dgm:prSet presAssocID="{EA9490CF-B859-4141-837A-1D4A6746AA49}" presName="childText" presStyleLbl="revTx" presStyleIdx="0" presStyleCnt="2">
        <dgm:presLayoutVars>
          <dgm:bulletEnabled val="1"/>
        </dgm:presLayoutVars>
      </dgm:prSet>
      <dgm:spPr/>
    </dgm:pt>
    <dgm:pt modelId="{16F3467F-589A-42D1-9134-3E95797766A2}" type="pres">
      <dgm:prSet presAssocID="{694CA7C6-15F6-4B47-8E24-FE5C56E2621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0C6C0C8-D2B1-4ACB-B170-96A2C2FB0436}" type="pres">
      <dgm:prSet presAssocID="{694CA7C6-15F6-4B47-8E24-FE5C56E26217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1AB8A3D2-3EE4-40C9-871C-D1AE87F4C6D6}" srcId="{4935F7FA-1D5F-4B60-8689-4C8381B1CEDC}" destId="{EA9490CF-B859-4141-837A-1D4A6746AA49}" srcOrd="0" destOrd="0" parTransId="{182DCE9F-4626-4193-B2B4-0CCF25747DA8}" sibTransId="{20E57596-7E32-460F-85A2-AA181D20A67B}"/>
    <dgm:cxn modelId="{7851B186-DE0B-474B-BC4F-21A486326398}" srcId="{EA9490CF-B859-4141-837A-1D4A6746AA49}" destId="{E2F866C8-322C-47A7-B633-703C4112826F}" srcOrd="0" destOrd="0" parTransId="{9E81CED7-86DC-4713-AF35-B4B8640352B8}" sibTransId="{B29B00E5-D3BA-4D5C-890D-999070FEB1C1}"/>
    <dgm:cxn modelId="{9AD75341-4A68-4B50-A72A-036817C6F057}" srcId="{EA9490CF-B859-4141-837A-1D4A6746AA49}" destId="{116A30A4-B81C-4D62-962B-EB533B47BED6}" srcOrd="1" destOrd="0" parTransId="{BF33C74F-90D6-479A-9847-C03AAE46EA16}" sibTransId="{1E5C9459-404F-4D72-8DBF-7199844E69AD}"/>
    <dgm:cxn modelId="{6F7CD5D3-58A5-4C3C-951E-EA7209F5E6F1}" srcId="{EA9490CF-B859-4141-837A-1D4A6746AA49}" destId="{5402E9D8-BBEC-4F15-8DAA-E0E71A321A2A}" srcOrd="2" destOrd="0" parTransId="{2BBD5F84-299D-45A4-A17D-691FA63785CA}" sibTransId="{4154B5F5-D70C-417D-8AC8-1FE66AF1C9A8}"/>
    <dgm:cxn modelId="{7929F5FF-6ABC-4D7B-AB48-BA65EEA4F6E0}" srcId="{EA9490CF-B859-4141-837A-1D4A6746AA49}" destId="{19A396B2-25E6-4E00-84BF-A25170F8CC59}" srcOrd="3" destOrd="0" parTransId="{5FD8386B-4F72-434E-8998-8BFE49E00B69}" sibTransId="{0BF719F1-8C59-4CED-9386-987ED8F7B259}"/>
    <dgm:cxn modelId="{437A7CF6-F517-4D24-B953-814C53633A36}" srcId="{4935F7FA-1D5F-4B60-8689-4C8381B1CEDC}" destId="{694CA7C6-15F6-4B47-8E24-FE5C56E26217}" srcOrd="1" destOrd="0" parTransId="{DD6AD0C1-F31D-45FC-B3EE-30CC8DA6BB12}" sibTransId="{2479F4EA-2543-4E1B-9F8F-C548098DF679}"/>
    <dgm:cxn modelId="{5371B6C1-3D1B-4194-BA79-DE4BD1FAFDF8}" srcId="{694CA7C6-15F6-4B47-8E24-FE5C56E26217}" destId="{5BDF3335-0B07-4A07-85F7-BEF0E4DD57D4}" srcOrd="0" destOrd="1" parTransId="{3D8C5A5F-5449-40E0-9968-B2A24CD48D59}" sibTransId="{C3EB0B90-7374-4F49-877F-E5A518A11115}"/>
    <dgm:cxn modelId="{F19161BE-94DE-41E1-AE02-A15FFE48FF9E}" type="presOf" srcId="{4935F7FA-1D5F-4B60-8689-4C8381B1CEDC}" destId="{7EBC2B5E-0208-4570-99BE-61F14D8CFDE7}" srcOrd="0" destOrd="0" presId="urn:microsoft.com/office/officeart/2005/8/layout/vList2"/>
    <dgm:cxn modelId="{22319BD0-B6CC-45BB-A1B2-D74F0876658E}" type="presParOf" srcId="{7EBC2B5E-0208-4570-99BE-61F14D8CFDE7}" destId="{3E62794C-1607-4733-ADCA-906674A22343}" srcOrd="0" destOrd="0" presId="urn:microsoft.com/office/officeart/2005/8/layout/vList2"/>
    <dgm:cxn modelId="{2309914C-70ED-4FB8-96E0-09B688D2B807}" type="presOf" srcId="{EA9490CF-B859-4141-837A-1D4A6746AA49}" destId="{3E62794C-1607-4733-ADCA-906674A22343}" srcOrd="0" destOrd="0" presId="urn:microsoft.com/office/officeart/2005/8/layout/vList2"/>
    <dgm:cxn modelId="{5C78076C-19E3-4E01-92B0-3BB8A47DC3DF}" type="presParOf" srcId="{7EBC2B5E-0208-4570-99BE-61F14D8CFDE7}" destId="{3B57A0D3-8728-40A5-B79E-F7D5C3A120C7}" srcOrd="1" destOrd="0" presId="urn:microsoft.com/office/officeart/2005/8/layout/vList2"/>
    <dgm:cxn modelId="{9ECA3AD9-7549-4D77-98DA-70CF59FF1E5E}" type="presOf" srcId="{E2F866C8-322C-47A7-B633-703C4112826F}" destId="{3B57A0D3-8728-40A5-B79E-F7D5C3A120C7}" srcOrd="0" destOrd="0" presId="urn:microsoft.com/office/officeart/2005/8/layout/vList2"/>
    <dgm:cxn modelId="{E3AD3090-2979-410A-B329-688642DF7D77}" type="presOf" srcId="{116A30A4-B81C-4D62-962B-EB533B47BED6}" destId="{3B57A0D3-8728-40A5-B79E-F7D5C3A120C7}" srcOrd="0" destOrd="1" presId="urn:microsoft.com/office/officeart/2005/8/layout/vList2"/>
    <dgm:cxn modelId="{42DDBC91-7E56-4F5D-B4D7-00E669DFE5F5}" type="presOf" srcId="{5402E9D8-BBEC-4F15-8DAA-E0E71A321A2A}" destId="{3B57A0D3-8728-40A5-B79E-F7D5C3A120C7}" srcOrd="0" destOrd="2" presId="urn:microsoft.com/office/officeart/2005/8/layout/vList2"/>
    <dgm:cxn modelId="{5109F92E-C110-4DA9-A8AA-5BFC58B4F347}" type="presOf" srcId="{19A396B2-25E6-4E00-84BF-A25170F8CC59}" destId="{3B57A0D3-8728-40A5-B79E-F7D5C3A120C7}" srcOrd="0" destOrd="3" presId="urn:microsoft.com/office/officeart/2005/8/layout/vList2"/>
    <dgm:cxn modelId="{34BB3955-0E85-4A38-8F5C-BFEF16330390}" type="presParOf" srcId="{7EBC2B5E-0208-4570-99BE-61F14D8CFDE7}" destId="{16F3467F-589A-42D1-9134-3E95797766A2}" srcOrd="2" destOrd="0" presId="urn:microsoft.com/office/officeart/2005/8/layout/vList2"/>
    <dgm:cxn modelId="{73EB9020-8F38-46C9-88A1-210D819B126C}" type="presOf" srcId="{694CA7C6-15F6-4B47-8E24-FE5C56E26217}" destId="{16F3467F-589A-42D1-9134-3E95797766A2}" srcOrd="0" destOrd="0" presId="urn:microsoft.com/office/officeart/2005/8/layout/vList2"/>
    <dgm:cxn modelId="{7B37556A-9351-49E1-B206-5F5C21C6F507}" type="presParOf" srcId="{7EBC2B5E-0208-4570-99BE-61F14D8CFDE7}" destId="{50C6C0C8-D2B1-4ACB-B170-96A2C2FB0436}" srcOrd="3" destOrd="0" presId="urn:microsoft.com/office/officeart/2005/8/layout/vList2"/>
    <dgm:cxn modelId="{F6BFED94-9579-4D7D-BAD7-DEA8788028A8}" type="presOf" srcId="{5BDF3335-0B07-4A07-85F7-BEF0E4DD57D4}" destId="{50C6C0C8-D2B1-4ACB-B170-96A2C2FB04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B23D42-BC25-41C4-9A3F-A3E78CFB9E14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accent1" phldr="0"/>
      <dgm:spPr/>
    </dgm:pt>
    <dgm:pt modelId="{4B5DF693-4886-4E9C-B265-25DF30A69707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接收</a:t>
          </a:r>
          <a:r>
            <a:rPr lang="zh-CN" altLang="en-US"/>
            <a:t>滤波</a:t>
          </a:r>
          <a:r>
            <a:rPr lang="zh-CN" altLang="en-US"/>
            <a:t/>
          </a:r>
          <a:endParaRPr lang="zh-CN" altLang="en-US"/>
        </a:p>
      </dgm:t>
    </dgm:pt>
    <dgm:pt modelId="{C45242E4-C1BE-46EE-AFF4-3FF6BC67FF5A}" cxnId="{862B7A09-F2C9-45D9-A4B8-56A0D7067637}" type="parTrans">
      <dgm:prSet/>
      <dgm:spPr/>
    </dgm:pt>
    <dgm:pt modelId="{66F3CD11-6360-47FC-B16E-09D287CFF570}" cxnId="{862B7A09-F2C9-45D9-A4B8-56A0D7067637}" type="sibTrans">
      <dgm:prSet/>
      <dgm:spPr/>
    </dgm:pt>
    <dgm:pt modelId="{D21DC186-0676-45FC-9354-C0188C2FF392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信号</a:t>
          </a:r>
          <a:r>
            <a:rPr lang="zh-CN" altLang="en-US"/>
            <a:t>放大</a:t>
          </a:r>
          <a:r>
            <a:rPr lang="zh-CN" altLang="en-US"/>
            <a:t/>
          </a:r>
          <a:endParaRPr lang="zh-CN" altLang="en-US"/>
        </a:p>
      </dgm:t>
    </dgm:pt>
    <dgm:pt modelId="{33F77309-AEA6-42F5-AB74-D99CE411FBE2}" cxnId="{02B64F7F-4EC1-4855-B863-508F28B3ED73}" type="parTrans">
      <dgm:prSet/>
      <dgm:spPr/>
    </dgm:pt>
    <dgm:pt modelId="{2E62AB09-D0F6-438F-9C66-EA56C3C41BD4}" cxnId="{02B64F7F-4EC1-4855-B863-508F28B3ED73}" type="sibTrans">
      <dgm:prSet/>
      <dgm:spPr/>
    </dgm:pt>
    <dgm:pt modelId="{CB84C01F-80D0-4070-80A6-CB6614DA8F4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发送</a:t>
          </a:r>
          <a:r>
            <a:rPr lang="zh-CN" altLang="en-US"/>
            <a:t/>
          </a:r>
          <a:endParaRPr lang="zh-CN" altLang="en-US"/>
        </a:p>
      </dgm:t>
    </dgm:pt>
    <dgm:pt modelId="{BD679D04-73EA-4B88-AC52-631A0355AF75}" cxnId="{E0F87F5A-139E-4A50-A2C5-3ACBD96D1C33}" type="parTrans">
      <dgm:prSet/>
      <dgm:spPr/>
    </dgm:pt>
    <dgm:pt modelId="{3D21CAD6-6F72-4608-B9D4-571910F9A702}" cxnId="{E0F87F5A-139E-4A50-A2C5-3ACBD96D1C33}" type="sibTrans">
      <dgm:prSet/>
      <dgm:spPr/>
    </dgm:pt>
    <dgm:pt modelId="{B84BFEFB-261E-437C-AD9E-90ED8A3C8045}" type="pres">
      <dgm:prSet presAssocID="{9DB23D42-BC25-41C4-9A3F-A3E78CFB9E14}" presName="Name0" presStyleCnt="0">
        <dgm:presLayoutVars>
          <dgm:dir/>
          <dgm:resizeHandles val="exact"/>
        </dgm:presLayoutVars>
      </dgm:prSet>
      <dgm:spPr/>
    </dgm:pt>
    <dgm:pt modelId="{1450B55C-E4AF-4C4A-86D5-6F08C883C8A1}" type="pres">
      <dgm:prSet presAssocID="{4B5DF693-4886-4E9C-B265-25DF30A69707}" presName="parTxOnly" presStyleLbl="node1" presStyleIdx="0" presStyleCnt="3">
        <dgm:presLayoutVars>
          <dgm:bulletEnabled val="1"/>
        </dgm:presLayoutVars>
      </dgm:prSet>
      <dgm:spPr/>
    </dgm:pt>
    <dgm:pt modelId="{B9E1FA38-2042-466B-8091-F149A9FE2767}" type="pres">
      <dgm:prSet presAssocID="{66F3CD11-6360-47FC-B16E-09D287CFF570}" presName="parSpace" presStyleCnt="0"/>
      <dgm:spPr/>
    </dgm:pt>
    <dgm:pt modelId="{97ED5984-E182-4084-893A-3007DB7F6057}" type="pres">
      <dgm:prSet presAssocID="{D21DC186-0676-45FC-9354-C0188C2FF392}" presName="parTxOnly" presStyleLbl="node1" presStyleIdx="1" presStyleCnt="3">
        <dgm:presLayoutVars>
          <dgm:bulletEnabled val="1"/>
        </dgm:presLayoutVars>
      </dgm:prSet>
      <dgm:spPr/>
    </dgm:pt>
    <dgm:pt modelId="{D2344F82-2A90-412D-B813-61B1B47F68C7}" type="pres">
      <dgm:prSet presAssocID="{2E62AB09-D0F6-438F-9C66-EA56C3C41BD4}" presName="parSpace" presStyleCnt="0"/>
      <dgm:spPr/>
    </dgm:pt>
    <dgm:pt modelId="{BA1BBACD-C964-4429-B8AC-A0F655E890BE}" type="pres">
      <dgm:prSet presAssocID="{CB84C01F-80D0-4070-80A6-CB6614DA8F48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862B7A09-F2C9-45D9-A4B8-56A0D7067637}" srcId="{9DB23D42-BC25-41C4-9A3F-A3E78CFB9E14}" destId="{4B5DF693-4886-4E9C-B265-25DF30A69707}" srcOrd="0" destOrd="0" parTransId="{C45242E4-C1BE-46EE-AFF4-3FF6BC67FF5A}" sibTransId="{66F3CD11-6360-47FC-B16E-09D287CFF570}"/>
    <dgm:cxn modelId="{02B64F7F-4EC1-4855-B863-508F28B3ED73}" srcId="{9DB23D42-BC25-41C4-9A3F-A3E78CFB9E14}" destId="{D21DC186-0676-45FC-9354-C0188C2FF392}" srcOrd="1" destOrd="0" parTransId="{33F77309-AEA6-42F5-AB74-D99CE411FBE2}" sibTransId="{2E62AB09-D0F6-438F-9C66-EA56C3C41BD4}"/>
    <dgm:cxn modelId="{E0F87F5A-139E-4A50-A2C5-3ACBD96D1C33}" srcId="{9DB23D42-BC25-41C4-9A3F-A3E78CFB9E14}" destId="{CB84C01F-80D0-4070-80A6-CB6614DA8F48}" srcOrd="2" destOrd="0" parTransId="{BD679D04-73EA-4B88-AC52-631A0355AF75}" sibTransId="{3D21CAD6-6F72-4608-B9D4-571910F9A702}"/>
    <dgm:cxn modelId="{65CB0504-6B7B-4E62-B2F1-0E84A2258C50}" type="presOf" srcId="{9DB23D42-BC25-41C4-9A3F-A3E78CFB9E14}" destId="{B84BFEFB-261E-437C-AD9E-90ED8A3C8045}" srcOrd="0" destOrd="0" presId="urn:microsoft.com/office/officeart/2005/8/layout/hChevron3"/>
    <dgm:cxn modelId="{2E836ED1-F3E0-412E-89E5-F3BF8D06F77F}" type="presParOf" srcId="{B84BFEFB-261E-437C-AD9E-90ED8A3C8045}" destId="{1450B55C-E4AF-4C4A-86D5-6F08C883C8A1}" srcOrd="0" destOrd="0" presId="urn:microsoft.com/office/officeart/2005/8/layout/hChevron3"/>
    <dgm:cxn modelId="{FD93C233-47E4-46B9-B0B0-C0A5667424F2}" type="presOf" srcId="{4B5DF693-4886-4E9C-B265-25DF30A69707}" destId="{1450B55C-E4AF-4C4A-86D5-6F08C883C8A1}" srcOrd="0" destOrd="0" presId="urn:microsoft.com/office/officeart/2005/8/layout/hChevron3"/>
    <dgm:cxn modelId="{4FAFA21E-131D-4920-9769-BD3AFB507033}" type="presParOf" srcId="{B84BFEFB-261E-437C-AD9E-90ED8A3C8045}" destId="{B9E1FA38-2042-466B-8091-F149A9FE2767}" srcOrd="1" destOrd="0" presId="urn:microsoft.com/office/officeart/2005/8/layout/hChevron3"/>
    <dgm:cxn modelId="{B9CE0F81-38FE-4F09-9F37-97B963914B3B}" type="presParOf" srcId="{B84BFEFB-261E-437C-AD9E-90ED8A3C8045}" destId="{97ED5984-E182-4084-893A-3007DB7F6057}" srcOrd="2" destOrd="0" presId="urn:microsoft.com/office/officeart/2005/8/layout/hChevron3"/>
    <dgm:cxn modelId="{F7EA9B0A-377F-4A56-B433-ED5C61211720}" type="presOf" srcId="{D21DC186-0676-45FC-9354-C0188C2FF392}" destId="{97ED5984-E182-4084-893A-3007DB7F6057}" srcOrd="0" destOrd="0" presId="urn:microsoft.com/office/officeart/2005/8/layout/hChevron3"/>
    <dgm:cxn modelId="{1755B168-C061-47B1-9FFF-7040310A4E2A}" type="presParOf" srcId="{B84BFEFB-261E-437C-AD9E-90ED8A3C8045}" destId="{D2344F82-2A90-412D-B813-61B1B47F68C7}" srcOrd="3" destOrd="0" presId="urn:microsoft.com/office/officeart/2005/8/layout/hChevron3"/>
    <dgm:cxn modelId="{0A5BC026-50DB-498E-9C04-A0562D89D6F3}" type="presParOf" srcId="{B84BFEFB-261E-437C-AD9E-90ED8A3C8045}" destId="{BA1BBACD-C964-4429-B8AC-A0F655E890BE}" srcOrd="4" destOrd="0" presId="urn:microsoft.com/office/officeart/2005/8/layout/hChevron3"/>
    <dgm:cxn modelId="{A63DBD06-0E09-47BD-8748-F834F1B3B33B}" type="presOf" srcId="{CB84C01F-80D0-4070-80A6-CB6614DA8F48}" destId="{BA1BBACD-C964-4429-B8AC-A0F655E890BE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DB23D42-BC25-41C4-9A3F-A3E78CFB9E14}" type="doc">
      <dgm:prSet loTypeId="urn:microsoft.com/office/officeart/2005/8/layout/hChevron3" loCatId="process" qsTypeId="urn:microsoft.com/office/officeart/2005/8/quickstyle/simple1" qsCatId="simple" csTypeId="urn:microsoft.com/office/officeart/2005/8/colors/accent1_4" csCatId="accent1" phldr="0"/>
      <dgm:spPr/>
    </dgm:pt>
    <dgm:pt modelId="{4B5DF693-4886-4E9C-B265-25DF30A69707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接收</a:t>
          </a:r>
          <a:r>
            <a:rPr lang="zh-CN" altLang="en-US"/>
            <a:t>滤波</a:t>
          </a:r>
          <a:r>
            <a:rPr lang="zh-CN" altLang="en-US"/>
            <a:t/>
          </a:r>
          <a:endParaRPr lang="zh-CN" altLang="en-US"/>
        </a:p>
      </dgm:t>
    </dgm:pt>
    <dgm:pt modelId="{C45242E4-C1BE-46EE-AFF4-3FF6BC67FF5A}" cxnId="{3BB9A11D-B915-464F-9B54-EB98DA8DB410}" type="parTrans">
      <dgm:prSet/>
      <dgm:spPr/>
    </dgm:pt>
    <dgm:pt modelId="{66F3CD11-6360-47FC-B16E-09D287CFF570}" cxnId="{3BB9A11D-B915-464F-9B54-EB98DA8DB410}" type="sibTrans">
      <dgm:prSet/>
      <dgm:spPr/>
    </dgm:pt>
    <dgm:pt modelId="{D21DC186-0676-45FC-9354-C0188C2FF392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判决再生</a:t>
          </a:r>
          <a:r>
            <a:rPr lang="zh-CN" altLang="en-US"/>
            <a:t/>
          </a:r>
          <a:endParaRPr lang="zh-CN" altLang="en-US"/>
        </a:p>
      </dgm:t>
    </dgm:pt>
    <dgm:pt modelId="{33F77309-AEA6-42F5-AB74-D99CE411FBE2}" cxnId="{9695BCBE-2765-4CCA-A7ED-6D36735C2C46}" type="parTrans">
      <dgm:prSet/>
      <dgm:spPr/>
    </dgm:pt>
    <dgm:pt modelId="{2E62AB09-D0F6-438F-9C66-EA56C3C41BD4}" cxnId="{9695BCBE-2765-4CCA-A7ED-6D36735C2C46}" type="sibTrans">
      <dgm:prSet/>
      <dgm:spPr/>
    </dgm:pt>
    <dgm:pt modelId="{CB84C01F-80D0-4070-80A6-CB6614DA8F4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发送</a:t>
          </a:r>
          <a:r>
            <a:rPr lang="zh-CN" altLang="en-US"/>
            <a:t/>
          </a:r>
          <a:endParaRPr lang="zh-CN" altLang="en-US"/>
        </a:p>
      </dgm:t>
    </dgm:pt>
    <dgm:pt modelId="{BD679D04-73EA-4B88-AC52-631A0355AF75}" cxnId="{091A319D-8293-40E9-BDA9-A60137626445}" type="parTrans">
      <dgm:prSet/>
      <dgm:spPr/>
    </dgm:pt>
    <dgm:pt modelId="{3D21CAD6-6F72-4608-B9D4-571910F9A702}" cxnId="{091A319D-8293-40E9-BDA9-A60137626445}" type="sibTrans">
      <dgm:prSet/>
      <dgm:spPr/>
    </dgm:pt>
    <dgm:pt modelId="{B84BFEFB-261E-437C-AD9E-90ED8A3C8045}" type="pres">
      <dgm:prSet presAssocID="{9DB23D42-BC25-41C4-9A3F-A3E78CFB9E14}" presName="Name0" presStyleCnt="0">
        <dgm:presLayoutVars>
          <dgm:dir/>
          <dgm:resizeHandles val="exact"/>
        </dgm:presLayoutVars>
      </dgm:prSet>
      <dgm:spPr/>
    </dgm:pt>
    <dgm:pt modelId="{1450B55C-E4AF-4C4A-86D5-6F08C883C8A1}" type="pres">
      <dgm:prSet presAssocID="{4B5DF693-4886-4E9C-B265-25DF30A69707}" presName="parTxOnly" presStyleLbl="node1" presStyleIdx="0" presStyleCnt="3">
        <dgm:presLayoutVars>
          <dgm:bulletEnabled val="1"/>
        </dgm:presLayoutVars>
      </dgm:prSet>
      <dgm:spPr/>
    </dgm:pt>
    <dgm:pt modelId="{B9E1FA38-2042-466B-8091-F149A9FE2767}" type="pres">
      <dgm:prSet presAssocID="{66F3CD11-6360-47FC-B16E-09D287CFF570}" presName="parSpace" presStyleCnt="0"/>
      <dgm:spPr/>
    </dgm:pt>
    <dgm:pt modelId="{97ED5984-E182-4084-893A-3007DB7F6057}" type="pres">
      <dgm:prSet presAssocID="{D21DC186-0676-45FC-9354-C0188C2FF392}" presName="parTxOnly" presStyleLbl="node1" presStyleIdx="1" presStyleCnt="3">
        <dgm:presLayoutVars>
          <dgm:bulletEnabled val="1"/>
        </dgm:presLayoutVars>
      </dgm:prSet>
      <dgm:spPr/>
    </dgm:pt>
    <dgm:pt modelId="{D2344F82-2A90-412D-B813-61B1B47F68C7}" type="pres">
      <dgm:prSet presAssocID="{2E62AB09-D0F6-438F-9C66-EA56C3C41BD4}" presName="parSpace" presStyleCnt="0"/>
      <dgm:spPr/>
    </dgm:pt>
    <dgm:pt modelId="{BA1BBACD-C964-4429-B8AC-A0F655E890BE}" type="pres">
      <dgm:prSet presAssocID="{CB84C01F-80D0-4070-80A6-CB6614DA8F48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3BB9A11D-B915-464F-9B54-EB98DA8DB410}" srcId="{9DB23D42-BC25-41C4-9A3F-A3E78CFB9E14}" destId="{4B5DF693-4886-4E9C-B265-25DF30A69707}" srcOrd="0" destOrd="0" parTransId="{C45242E4-C1BE-46EE-AFF4-3FF6BC67FF5A}" sibTransId="{66F3CD11-6360-47FC-B16E-09D287CFF570}"/>
    <dgm:cxn modelId="{9695BCBE-2765-4CCA-A7ED-6D36735C2C46}" srcId="{9DB23D42-BC25-41C4-9A3F-A3E78CFB9E14}" destId="{D21DC186-0676-45FC-9354-C0188C2FF392}" srcOrd="1" destOrd="0" parTransId="{33F77309-AEA6-42F5-AB74-D99CE411FBE2}" sibTransId="{2E62AB09-D0F6-438F-9C66-EA56C3C41BD4}"/>
    <dgm:cxn modelId="{091A319D-8293-40E9-BDA9-A60137626445}" srcId="{9DB23D42-BC25-41C4-9A3F-A3E78CFB9E14}" destId="{CB84C01F-80D0-4070-80A6-CB6614DA8F48}" srcOrd="2" destOrd="0" parTransId="{BD679D04-73EA-4B88-AC52-631A0355AF75}" sibTransId="{3D21CAD6-6F72-4608-B9D4-571910F9A702}"/>
    <dgm:cxn modelId="{CFDB5ABD-C997-4FBF-BFF1-55B7003054C5}" type="presOf" srcId="{9DB23D42-BC25-41C4-9A3F-A3E78CFB9E14}" destId="{B84BFEFB-261E-437C-AD9E-90ED8A3C8045}" srcOrd="0" destOrd="0" presId="urn:microsoft.com/office/officeart/2005/8/layout/hChevron3"/>
    <dgm:cxn modelId="{DB4FC6CB-C6AB-4547-A9CE-D608F91EAC50}" type="presParOf" srcId="{B84BFEFB-261E-437C-AD9E-90ED8A3C8045}" destId="{1450B55C-E4AF-4C4A-86D5-6F08C883C8A1}" srcOrd="0" destOrd="0" presId="urn:microsoft.com/office/officeart/2005/8/layout/hChevron3"/>
    <dgm:cxn modelId="{6F08134E-7DDA-41FD-936B-FE64422BCD4A}" type="presOf" srcId="{4B5DF693-4886-4E9C-B265-25DF30A69707}" destId="{1450B55C-E4AF-4C4A-86D5-6F08C883C8A1}" srcOrd="0" destOrd="0" presId="urn:microsoft.com/office/officeart/2005/8/layout/hChevron3"/>
    <dgm:cxn modelId="{16B485CB-56B6-4A7D-8AC7-DC78A3E902CB}" type="presParOf" srcId="{B84BFEFB-261E-437C-AD9E-90ED8A3C8045}" destId="{B9E1FA38-2042-466B-8091-F149A9FE2767}" srcOrd="1" destOrd="0" presId="urn:microsoft.com/office/officeart/2005/8/layout/hChevron3"/>
    <dgm:cxn modelId="{70B36F61-5149-46E7-B7D1-D834724A7F81}" type="presParOf" srcId="{B84BFEFB-261E-437C-AD9E-90ED8A3C8045}" destId="{97ED5984-E182-4084-893A-3007DB7F6057}" srcOrd="2" destOrd="0" presId="urn:microsoft.com/office/officeart/2005/8/layout/hChevron3"/>
    <dgm:cxn modelId="{ACBA8A67-C0B9-4929-B9F5-5CEEB2BEAFD4}" type="presOf" srcId="{D21DC186-0676-45FC-9354-C0188C2FF392}" destId="{97ED5984-E182-4084-893A-3007DB7F6057}" srcOrd="0" destOrd="0" presId="urn:microsoft.com/office/officeart/2005/8/layout/hChevron3"/>
    <dgm:cxn modelId="{9C30A448-28AD-40C6-8C0C-B1B6FBBA296B}" type="presParOf" srcId="{B84BFEFB-261E-437C-AD9E-90ED8A3C8045}" destId="{D2344F82-2A90-412D-B813-61B1B47F68C7}" srcOrd="3" destOrd="0" presId="urn:microsoft.com/office/officeart/2005/8/layout/hChevron3"/>
    <dgm:cxn modelId="{0B8623A3-7624-4E18-AE9E-4B26FCB4A014}" type="presParOf" srcId="{B84BFEFB-261E-437C-AD9E-90ED8A3C8045}" destId="{BA1BBACD-C964-4429-B8AC-A0F655E890BE}" srcOrd="4" destOrd="0" presId="urn:microsoft.com/office/officeart/2005/8/layout/hChevron3"/>
    <dgm:cxn modelId="{A0302A5A-F60B-458C-83F9-9D98FD8F9A51}" type="presOf" srcId="{CB84C01F-80D0-4070-80A6-CB6614DA8F48}" destId="{BA1BBACD-C964-4429-B8AC-A0F655E890BE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10095865" cy="3520440"/>
        <a:chOff x="0" y="0"/>
        <a:chExt cx="10095865" cy="3520440"/>
      </a:xfrm>
    </dsp:grpSpPr>
    <dsp:sp modelId="{3E62794C-1607-4733-ADCA-906674A22343}">
      <dsp:nvSpPr>
        <dsp:cNvPr id="3" name="圆角矩形 2"/>
        <dsp:cNvSpPr/>
      </dsp:nvSpPr>
      <dsp:spPr bwMode="white">
        <a:xfrm>
          <a:off x="0" y="6160"/>
          <a:ext cx="10095865" cy="70993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/>
            <a:t>过程考核（</a:t>
          </a:r>
          <a:r>
            <a:rPr lang="en-US" altLang="zh-CN" sz="2800" b="1"/>
            <a:t>30%</a:t>
          </a:r>
          <a:r>
            <a:rPr lang="zh-CN" altLang="en-US" sz="2800" b="1"/>
            <a:t>）</a:t>
          </a:r>
          <a:endParaRPr lang="zh-CN" altLang="en-US" sz="2800" b="1"/>
        </a:p>
      </dsp:txBody>
      <dsp:txXfrm>
        <a:off x="0" y="6160"/>
        <a:ext cx="10095865" cy="709930"/>
      </dsp:txXfrm>
    </dsp:sp>
    <dsp:sp modelId="{3B57A0D3-8728-40A5-B79E-F7D5C3A120C7}">
      <dsp:nvSpPr>
        <dsp:cNvPr id="4" name="矩形 3"/>
        <dsp:cNvSpPr/>
      </dsp:nvSpPr>
      <dsp:spPr bwMode="white">
        <a:xfrm>
          <a:off x="0" y="716090"/>
          <a:ext cx="10095865" cy="154178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320543" tIns="25400" rIns="142240" bIns="25400" anchor="t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marL="228600" lvl="1" indent="-2286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基本知识</a:t>
          </a:r>
          <a:r>
            <a: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——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构建自己的知识图谱、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习题</a:t>
          </a:r>
          <a:endParaRPr lang="zh-CN" altLang="en-US" sz="200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</a:endParaRPr>
        </a:p>
        <a:p>
          <a:pPr marL="228600" lvl="1" indent="-2286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分析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计算</a:t>
          </a:r>
          <a:r>
            <a: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——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分组研讨、</a:t>
          </a:r>
          <a:r>
            <a: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EDA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实践</a:t>
          </a:r>
          <a:endParaRPr lang="zh-CN" altLang="en-US" sz="200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</a:endParaRPr>
        </a:p>
        <a:p>
          <a:pPr marL="228600" lvl="1" indent="-2286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设计能力</a:t>
          </a:r>
          <a:r>
            <a: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——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分组研讨、</a:t>
          </a:r>
          <a:r>
            <a: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EDA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实践</a:t>
          </a:r>
          <a:endParaRPr lang="zh-CN" altLang="en-US" sz="200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endParaRPr>
        </a:p>
        <a:p>
          <a:pPr marL="228600" lvl="1" indent="-2286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期中考试</a:t>
          </a:r>
          <a:r>
            <a: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——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分组出题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，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每组出一张试卷附答案（基本知识、分析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计算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、设计能力）</a:t>
          </a:r>
          <a:endParaRPr lang="en-US" altLang="zh-CN" sz="200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endParaRPr>
        </a:p>
      </dsp:txBody>
      <dsp:txXfrm>
        <a:off x="0" y="716090"/>
        <a:ext cx="10095865" cy="1541780"/>
      </dsp:txXfrm>
    </dsp:sp>
    <dsp:sp modelId="{16F3467F-589A-42D1-9134-3E95797766A2}">
      <dsp:nvSpPr>
        <dsp:cNvPr id="5" name="圆角矩形 4"/>
        <dsp:cNvSpPr/>
      </dsp:nvSpPr>
      <dsp:spPr bwMode="white">
        <a:xfrm>
          <a:off x="0" y="2257870"/>
          <a:ext cx="10095865" cy="70993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-9900000"/>
            <a:satOff val="40000"/>
            <a:lumOff val="8627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/>
            <a:t>期末考试</a:t>
          </a:r>
          <a:r>
            <a:rPr lang="zh-CN" altLang="en-US" sz="2800" b="1">
              <a:sym typeface="+mn-ea"/>
            </a:rPr>
            <a:t>（</a:t>
          </a:r>
          <a:r>
            <a:rPr lang="en-US" altLang="zh-CN" sz="2800" b="1">
              <a:sym typeface="+mn-ea"/>
            </a:rPr>
            <a:t>7</a:t>
          </a:r>
          <a:r>
            <a:rPr lang="en-US" altLang="zh-CN" sz="2800" b="1">
              <a:sym typeface="+mn-ea"/>
            </a:rPr>
            <a:t>0%</a:t>
          </a:r>
          <a:r>
            <a:rPr lang="zh-CN" altLang="en-US" sz="2800" b="1">
              <a:sym typeface="+mn-ea"/>
            </a:rPr>
            <a:t>）</a:t>
          </a:r>
          <a:endParaRPr lang="zh-CN" altLang="en-US" sz="2800" b="1"/>
        </a:p>
      </dsp:txBody>
      <dsp:txXfrm>
        <a:off x="0" y="2257870"/>
        <a:ext cx="10095865" cy="709930"/>
      </dsp:txXfrm>
    </dsp:sp>
    <dsp:sp modelId="{50C6C0C8-D2B1-4ACB-B170-96A2C2FB0436}">
      <dsp:nvSpPr>
        <dsp:cNvPr id="6" name="矩形 5"/>
        <dsp:cNvSpPr/>
      </dsp:nvSpPr>
      <dsp:spPr bwMode="white">
        <a:xfrm>
          <a:off x="0" y="2967800"/>
          <a:ext cx="10095865" cy="54648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320543" tIns="25400" rIns="142240" bIns="25400" anchor="t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marL="228600" lvl="1" indent="-2286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闭卷考试</a:t>
          </a:r>
          <a:r>
            <a: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——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老师出题</a:t>
          </a:r>
          <a:r>
            <a: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+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rPr>
            <a:t>分组题库筛选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（基本知识、分析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计算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、设计能力、</a:t>
          </a:r>
          <a:r>
            <a: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EDA</a:t>
          </a:r>
          <a:r>
            <a: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rPr>
            <a:t>实践）</a:t>
          </a:r>
          <a:endParaRPr lang="zh-CN" altLang="en-US" sz="200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endParaRPr>
        </a:p>
      </dsp:txBody>
      <dsp:txXfrm>
        <a:off x="0" y="2967800"/>
        <a:ext cx="10095865" cy="5464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378825" cy="415290"/>
        <a:chOff x="0" y="0"/>
        <a:chExt cx="8378825" cy="415290"/>
      </a:xfrm>
    </dsp:grpSpPr>
    <dsp:sp modelId="{1450B55C-E4AF-4C4A-86D5-6F08C883C8A1}">
      <dsp:nvSpPr>
        <dsp:cNvPr id="3" name="五边形 2"/>
        <dsp:cNvSpPr/>
      </dsp:nvSpPr>
      <dsp:spPr bwMode="white">
        <a:xfrm>
          <a:off x="0" y="0"/>
          <a:ext cx="3222625" cy="415290"/>
        </a:xfrm>
        <a:prstGeom prst="homePlate">
          <a:avLst/>
        </a:prstGeom>
      </dsp:spPr>
      <dsp:style>
        <a:lnRef idx="2">
          <a:schemeClr val="lt1"/>
        </a:lnRef>
        <a:fillRef idx="1">
          <a:schemeClr val="accent5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53340" rIns="26670" bIns="53340" anchor="ctr"/>
        <a:lstStyle>
          <a:lvl1pPr algn="ctr">
            <a:defRPr sz="2000"/>
          </a:lvl1pPr>
          <a:lvl2pPr marL="114300" indent="-114300" algn="ctr">
            <a:defRPr sz="1500"/>
          </a:lvl2pPr>
          <a:lvl3pPr marL="228600" indent="-114300" algn="ctr">
            <a:defRPr sz="1500"/>
          </a:lvl3pPr>
          <a:lvl4pPr marL="342900" indent="-114300" algn="ctr">
            <a:defRPr sz="1500"/>
          </a:lvl4pPr>
          <a:lvl5pPr marL="457200" indent="-114300" algn="ctr">
            <a:defRPr sz="1500"/>
          </a:lvl5pPr>
          <a:lvl6pPr marL="571500" indent="-114300" algn="ctr">
            <a:defRPr sz="1500"/>
          </a:lvl6pPr>
          <a:lvl7pPr marL="685800" indent="-114300" algn="ctr">
            <a:defRPr sz="1500"/>
          </a:lvl7pPr>
          <a:lvl8pPr marL="800100" indent="-114300" algn="ctr">
            <a:defRPr sz="1500"/>
          </a:lvl8pPr>
          <a:lvl9pPr marL="914400" indent="-114300" algn="ctr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接收</a:t>
          </a:r>
          <a:r>
            <a:rPr lang="zh-CN" altLang="en-US"/>
            <a:t>滤波</a:t>
          </a:r>
          <a:endParaRPr lang="zh-CN" altLang="en-US"/>
        </a:p>
      </dsp:txBody>
      <dsp:txXfrm>
        <a:off x="0" y="0"/>
        <a:ext cx="3222625" cy="415290"/>
      </dsp:txXfrm>
    </dsp:sp>
    <dsp:sp modelId="{97ED5984-E182-4084-893A-3007DB7F6057}">
      <dsp:nvSpPr>
        <dsp:cNvPr id="4" name="燕尾形 3"/>
        <dsp:cNvSpPr/>
      </dsp:nvSpPr>
      <dsp:spPr bwMode="white">
        <a:xfrm>
          <a:off x="2578100" y="0"/>
          <a:ext cx="3222625" cy="415290"/>
        </a:xfrm>
        <a:prstGeom prst="chevron">
          <a:avLst/>
        </a:prstGeom>
      </dsp:spPr>
      <dsp:style>
        <a:lnRef idx="2">
          <a:schemeClr val="lt1"/>
        </a:lnRef>
        <a:fillRef idx="1">
          <a:schemeClr val="accent5">
            <a:hueOff val="-4950000"/>
            <a:satOff val="20000"/>
            <a:lumOff val="4314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0010" tIns="53340" rIns="26670" bIns="53340" anchor="ctr"/>
        <a:lstStyle>
          <a:lvl1pPr algn="ctr">
            <a:defRPr sz="2000"/>
          </a:lvl1pPr>
          <a:lvl2pPr marL="114300" indent="-114300" algn="ctr">
            <a:defRPr sz="1500"/>
          </a:lvl2pPr>
          <a:lvl3pPr marL="228600" indent="-114300" algn="ctr">
            <a:defRPr sz="1500"/>
          </a:lvl3pPr>
          <a:lvl4pPr marL="342900" indent="-114300" algn="ctr">
            <a:defRPr sz="1500"/>
          </a:lvl4pPr>
          <a:lvl5pPr marL="457200" indent="-114300" algn="ctr">
            <a:defRPr sz="1500"/>
          </a:lvl5pPr>
          <a:lvl6pPr marL="571500" indent="-114300" algn="ctr">
            <a:defRPr sz="1500"/>
          </a:lvl6pPr>
          <a:lvl7pPr marL="685800" indent="-114300" algn="ctr">
            <a:defRPr sz="1500"/>
          </a:lvl7pPr>
          <a:lvl8pPr marL="800100" indent="-114300" algn="ctr">
            <a:defRPr sz="1500"/>
          </a:lvl8pPr>
          <a:lvl9pPr marL="914400" indent="-114300" algn="ctr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信号</a:t>
          </a:r>
          <a:r>
            <a:rPr lang="zh-CN" altLang="en-US"/>
            <a:t>放大</a:t>
          </a:r>
          <a:endParaRPr lang="zh-CN" altLang="en-US"/>
        </a:p>
      </dsp:txBody>
      <dsp:txXfrm>
        <a:off x="2578100" y="0"/>
        <a:ext cx="3222625" cy="415290"/>
      </dsp:txXfrm>
    </dsp:sp>
    <dsp:sp modelId="{BA1BBACD-C964-4429-B8AC-A0F655E890BE}">
      <dsp:nvSpPr>
        <dsp:cNvPr id="5" name="燕尾形 4"/>
        <dsp:cNvSpPr/>
      </dsp:nvSpPr>
      <dsp:spPr bwMode="white">
        <a:xfrm>
          <a:off x="5156200" y="0"/>
          <a:ext cx="3222625" cy="415290"/>
        </a:xfrm>
        <a:prstGeom prst="chevron">
          <a:avLst/>
        </a:prstGeom>
      </dsp:spPr>
      <dsp:style>
        <a:lnRef idx="2">
          <a:schemeClr val="lt1"/>
        </a:lnRef>
        <a:fillRef idx="1">
          <a:schemeClr val="accent5">
            <a:hueOff val="-9900000"/>
            <a:satOff val="40000"/>
            <a:lumOff val="8627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0010" tIns="53340" rIns="26670" bIns="53340" anchor="ctr"/>
        <a:lstStyle>
          <a:lvl1pPr algn="ctr">
            <a:defRPr sz="2000"/>
          </a:lvl1pPr>
          <a:lvl2pPr marL="114300" indent="-114300" algn="ctr">
            <a:defRPr sz="1500"/>
          </a:lvl2pPr>
          <a:lvl3pPr marL="228600" indent="-114300" algn="ctr">
            <a:defRPr sz="1500"/>
          </a:lvl3pPr>
          <a:lvl4pPr marL="342900" indent="-114300" algn="ctr">
            <a:defRPr sz="1500"/>
          </a:lvl4pPr>
          <a:lvl5pPr marL="457200" indent="-114300" algn="ctr">
            <a:defRPr sz="1500"/>
          </a:lvl5pPr>
          <a:lvl6pPr marL="571500" indent="-114300" algn="ctr">
            <a:defRPr sz="1500"/>
          </a:lvl6pPr>
          <a:lvl7pPr marL="685800" indent="-114300" algn="ctr">
            <a:defRPr sz="1500"/>
          </a:lvl7pPr>
          <a:lvl8pPr marL="800100" indent="-114300" algn="ctr">
            <a:defRPr sz="1500"/>
          </a:lvl8pPr>
          <a:lvl9pPr marL="914400" indent="-114300" algn="ctr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发送</a:t>
          </a:r>
          <a:endParaRPr lang="zh-CN" altLang="en-US"/>
        </a:p>
      </dsp:txBody>
      <dsp:txXfrm>
        <a:off x="5156200" y="0"/>
        <a:ext cx="3222625" cy="4152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378825" cy="415290"/>
        <a:chOff x="0" y="0"/>
        <a:chExt cx="8378825" cy="415290"/>
      </a:xfrm>
    </dsp:grpSpPr>
    <dsp:sp modelId="{1450B55C-E4AF-4C4A-86D5-6F08C883C8A1}">
      <dsp:nvSpPr>
        <dsp:cNvPr id="3" name="五边形 2"/>
        <dsp:cNvSpPr/>
      </dsp:nvSpPr>
      <dsp:spPr bwMode="white">
        <a:xfrm>
          <a:off x="0" y="0"/>
          <a:ext cx="3222625" cy="415290"/>
        </a:xfrm>
        <a:prstGeom prst="homePlate">
          <a:avLst/>
        </a:prstGeom>
      </dsp:spPr>
      <dsp:style>
        <a:lnRef idx="2">
          <a:schemeClr val="lt1"/>
        </a:lnRef>
        <a:fillRef idx="1">
          <a:schemeClr val="accent1">
            <a:shade val="50000"/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53340" rIns="26670" bIns="53340" anchor="ctr"/>
        <a:lstStyle>
          <a:lvl1pPr algn="ctr">
            <a:defRPr sz="2000"/>
          </a:lvl1pPr>
          <a:lvl2pPr marL="114300" indent="-114300" algn="ctr">
            <a:defRPr sz="1500"/>
          </a:lvl2pPr>
          <a:lvl3pPr marL="228600" indent="-114300" algn="ctr">
            <a:defRPr sz="1500"/>
          </a:lvl3pPr>
          <a:lvl4pPr marL="342900" indent="-114300" algn="ctr">
            <a:defRPr sz="1500"/>
          </a:lvl4pPr>
          <a:lvl5pPr marL="457200" indent="-114300" algn="ctr">
            <a:defRPr sz="1500"/>
          </a:lvl5pPr>
          <a:lvl6pPr marL="571500" indent="-114300" algn="ctr">
            <a:defRPr sz="1500"/>
          </a:lvl6pPr>
          <a:lvl7pPr marL="685800" indent="-114300" algn="ctr">
            <a:defRPr sz="1500"/>
          </a:lvl7pPr>
          <a:lvl8pPr marL="800100" indent="-114300" algn="ctr">
            <a:defRPr sz="1500"/>
          </a:lvl8pPr>
          <a:lvl9pPr marL="914400" indent="-114300" algn="ctr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接收</a:t>
          </a:r>
          <a:r>
            <a:rPr lang="zh-CN" altLang="en-US"/>
            <a:t>滤波</a:t>
          </a:r>
          <a:endParaRPr lang="zh-CN" altLang="en-US"/>
        </a:p>
      </dsp:txBody>
      <dsp:txXfrm>
        <a:off x="0" y="0"/>
        <a:ext cx="3222625" cy="415290"/>
      </dsp:txXfrm>
    </dsp:sp>
    <dsp:sp modelId="{97ED5984-E182-4084-893A-3007DB7F6057}">
      <dsp:nvSpPr>
        <dsp:cNvPr id="4" name="燕尾形 3"/>
        <dsp:cNvSpPr/>
      </dsp:nvSpPr>
      <dsp:spPr bwMode="white">
        <a:xfrm>
          <a:off x="2578100" y="0"/>
          <a:ext cx="3222625" cy="415290"/>
        </a:xfrm>
        <a:prstGeom prst="chevron">
          <a:avLst/>
        </a:prstGeom>
      </dsp:spPr>
      <dsp:style>
        <a:lnRef idx="2">
          <a:schemeClr val="lt1"/>
        </a:lnRef>
        <a:fillRef idx="1">
          <a:schemeClr val="accent1">
            <a:shade val="50000"/>
            <a:hueOff val="240000"/>
            <a:satOff val="-4705"/>
            <a:lumOff val="27974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0010" tIns="53340" rIns="26670" bIns="53340" anchor="ctr"/>
        <a:lstStyle>
          <a:lvl1pPr algn="ctr">
            <a:defRPr sz="2000"/>
          </a:lvl1pPr>
          <a:lvl2pPr marL="114300" indent="-114300" algn="ctr">
            <a:defRPr sz="1500"/>
          </a:lvl2pPr>
          <a:lvl3pPr marL="228600" indent="-114300" algn="ctr">
            <a:defRPr sz="1500"/>
          </a:lvl3pPr>
          <a:lvl4pPr marL="342900" indent="-114300" algn="ctr">
            <a:defRPr sz="1500"/>
          </a:lvl4pPr>
          <a:lvl5pPr marL="457200" indent="-114300" algn="ctr">
            <a:defRPr sz="1500"/>
          </a:lvl5pPr>
          <a:lvl6pPr marL="571500" indent="-114300" algn="ctr">
            <a:defRPr sz="1500"/>
          </a:lvl6pPr>
          <a:lvl7pPr marL="685800" indent="-114300" algn="ctr">
            <a:defRPr sz="1500"/>
          </a:lvl7pPr>
          <a:lvl8pPr marL="800100" indent="-114300" algn="ctr">
            <a:defRPr sz="1500"/>
          </a:lvl8pPr>
          <a:lvl9pPr marL="914400" indent="-114300" algn="ctr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判决再生</a:t>
          </a:r>
          <a:endParaRPr lang="zh-CN" altLang="en-US"/>
        </a:p>
      </dsp:txBody>
      <dsp:txXfrm>
        <a:off x="2578100" y="0"/>
        <a:ext cx="3222625" cy="415290"/>
      </dsp:txXfrm>
    </dsp:sp>
    <dsp:sp modelId="{BA1BBACD-C964-4429-B8AC-A0F655E890BE}">
      <dsp:nvSpPr>
        <dsp:cNvPr id="5" name="燕尾形 4"/>
        <dsp:cNvSpPr/>
      </dsp:nvSpPr>
      <dsp:spPr bwMode="white">
        <a:xfrm>
          <a:off x="5156200" y="0"/>
          <a:ext cx="3222625" cy="415290"/>
        </a:xfrm>
        <a:prstGeom prst="chevron">
          <a:avLst/>
        </a:prstGeom>
      </dsp:spPr>
      <dsp:style>
        <a:lnRef idx="2">
          <a:schemeClr val="lt1"/>
        </a:lnRef>
        <a:fillRef idx="1">
          <a:schemeClr val="accent1">
            <a:tint val="55000"/>
            <a:hueOff val="-120000"/>
            <a:satOff val="2353"/>
            <a:lumOff val="-13986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0010" tIns="53340" rIns="26670" bIns="53340" anchor="ctr"/>
        <a:lstStyle>
          <a:lvl1pPr algn="ctr">
            <a:defRPr sz="2000"/>
          </a:lvl1pPr>
          <a:lvl2pPr marL="114300" indent="-114300" algn="ctr">
            <a:defRPr sz="1500"/>
          </a:lvl2pPr>
          <a:lvl3pPr marL="228600" indent="-114300" algn="ctr">
            <a:defRPr sz="1500"/>
          </a:lvl3pPr>
          <a:lvl4pPr marL="342900" indent="-114300" algn="ctr">
            <a:defRPr sz="1500"/>
          </a:lvl4pPr>
          <a:lvl5pPr marL="457200" indent="-114300" algn="ctr">
            <a:defRPr sz="1500"/>
          </a:lvl5pPr>
          <a:lvl6pPr marL="571500" indent="-114300" algn="ctr">
            <a:defRPr sz="1500"/>
          </a:lvl6pPr>
          <a:lvl7pPr marL="685800" indent="-114300" algn="ctr">
            <a:defRPr sz="1500"/>
          </a:lvl7pPr>
          <a:lvl8pPr marL="800100" indent="-114300" algn="ctr">
            <a:defRPr sz="1500"/>
          </a:lvl8pPr>
          <a:lvl9pPr marL="914400" indent="-114300" algn="ctr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发送</a:t>
          </a:r>
          <a:endParaRPr lang="zh-CN" altLang="en-US"/>
        </a:p>
      </dsp:txBody>
      <dsp:txXfrm>
        <a:off x="5156200" y="0"/>
        <a:ext cx="3222625" cy="4152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type="homePlate" r:blip="" rot="180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type="chevron" r:blip="" rot="180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type="homePlate" r:blip="" rot="180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type="chevron" r:blip="" rot="180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type="homePlate" r:blip="" rot="180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type="chevron" r:blip="" rot="180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type="homePlate" r:blip="" rot="180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type="chevron" r:blip="" rot="180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50CCA3-30C2-5A44-AD2B-A74C8EC2D7A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DE2B1-AB8A-C94F-9CD9-69CEDAC9760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9.png>
</file>

<file path=ppt/media/image5.jpeg>
</file>

<file path=ppt/media/image50.jpeg>
</file>

<file path=ppt/media/image51.jpeg>
</file>

<file path=ppt/media/image52.jpe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CBFDA-6706-4E52-BCCE-58D4CF9DCC5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7BA9DF-11C6-4871-A9BB-21A7DFF9FCD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7BA9DF-11C6-4871-A9BB-21A7DFF9F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837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原码、反码表示法：</a:t>
            </a:r>
            <a:r>
              <a:rPr lang="en-US" altLang="zh-CN"/>
              <a:t>-7</a:t>
            </a:r>
            <a:r>
              <a:rPr lang="zh-CN" altLang="en-US"/>
              <a:t>到</a:t>
            </a:r>
            <a:r>
              <a:rPr lang="en-US" altLang="zh-CN"/>
              <a:t>+7,+0</a:t>
            </a:r>
            <a:r>
              <a:rPr lang="zh-CN" altLang="en-US"/>
              <a:t>和</a:t>
            </a:r>
            <a:r>
              <a:rPr lang="en-US" altLang="zh-CN"/>
              <a:t>-0</a:t>
            </a:r>
            <a:r>
              <a:rPr lang="zh-CN" altLang="en-US"/>
              <a:t>表示不唯一</a:t>
            </a:r>
            <a:endParaRPr lang="en-US" altLang="zh-CN"/>
          </a:p>
          <a:p>
            <a:r>
              <a:rPr lang="zh-CN" altLang="en-US"/>
              <a:t>补码表示法：</a:t>
            </a:r>
            <a:r>
              <a:rPr lang="en-US" altLang="zh-CN"/>
              <a:t>-8</a:t>
            </a:r>
            <a:r>
              <a:rPr lang="zh-CN" altLang="en-US"/>
              <a:t>到</a:t>
            </a:r>
            <a:r>
              <a:rPr lang="en-US" altLang="zh-CN"/>
              <a:t>+7</a:t>
            </a:r>
            <a:r>
              <a:rPr lang="zh-CN" altLang="en-US"/>
              <a:t>，</a:t>
            </a:r>
            <a:r>
              <a:rPr lang="en-US" altLang="zh-CN"/>
              <a:t>16</a:t>
            </a:r>
            <a:r>
              <a:rPr lang="zh-CN" altLang="en-US"/>
              <a:t>个不同的数，</a:t>
            </a:r>
            <a:r>
              <a:rPr lang="en-US" altLang="zh-CN"/>
              <a:t>0</a:t>
            </a:r>
            <a:r>
              <a:rPr lang="zh-CN" altLang="en-US"/>
              <a:t>的表示唯一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939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6041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6144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补码运算：符号位和数值一起参加运算，不单独处理，若符号位产生进位，则将进位位丢弃。</a:t>
            </a:r>
            <a:endParaRPr lang="en-US" altLang="zh-CN" dirty="0"/>
          </a:p>
          <a:p>
            <a:r>
              <a:rPr lang="zh-CN" altLang="en-US" dirty="0"/>
              <a:t>反码运算：符号位与数值一起参加运算，如果符号位产生了进位，则此进位应加到和数的最低位，称为循环进位。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6246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634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4813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格雷码：循环码，任意两个相邻的格雷码之间，仅有一位不同，其余各位都相同。可拥有任意位数，上表四位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4813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格雷码：循环码，任意两个相邻的格雷码之间，仅有一位不同，其余各位都相同。可拥有任意位数，上表四位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二进制</a:t>
            </a:r>
            <a:r>
              <a:rPr lang="en-US" altLang="zh-CN" dirty="0"/>
              <a:t>---</a:t>
            </a:r>
            <a:r>
              <a:rPr lang="zh-CN" altLang="en-US" dirty="0"/>
              <a:t>格雷码：</a:t>
            </a:r>
            <a:r>
              <a:rPr lang="en-US" altLang="zh-CN" dirty="0"/>
              <a:t>1</a:t>
            </a:r>
            <a:r>
              <a:rPr lang="zh-CN" altLang="en-US" dirty="0"/>
              <a:t>、最高位相同  </a:t>
            </a:r>
            <a:r>
              <a:rPr lang="en-US" altLang="zh-CN" dirty="0"/>
              <a:t>2</a:t>
            </a:r>
            <a:r>
              <a:rPr lang="zh-CN" altLang="en-US" dirty="0"/>
              <a:t>、从左到右，逐一将二进制相邻两位相加，作为格雷码的下一位（舍去进位）  </a:t>
            </a:r>
            <a:r>
              <a:rPr lang="en-US" altLang="zh-CN" dirty="0"/>
              <a:t>3</a:t>
            </a:r>
            <a:r>
              <a:rPr lang="zh-CN" altLang="en-US" dirty="0"/>
              <a:t>、位数相同</a:t>
            </a:r>
            <a:endParaRPr lang="en-US" altLang="zh-CN" dirty="0"/>
          </a:p>
          <a:p>
            <a:r>
              <a:rPr lang="zh-CN" altLang="en-US" dirty="0"/>
              <a:t>格雷码</a:t>
            </a:r>
            <a:r>
              <a:rPr lang="en-US" altLang="zh-CN" dirty="0"/>
              <a:t>---</a:t>
            </a:r>
            <a:r>
              <a:rPr lang="zh-CN" altLang="en-US" dirty="0"/>
              <a:t>二进制：</a:t>
            </a:r>
            <a:r>
              <a:rPr lang="en-US" altLang="zh-CN" dirty="0"/>
              <a:t>1</a:t>
            </a:r>
            <a:r>
              <a:rPr lang="zh-CN" altLang="en-US" dirty="0"/>
              <a:t>、最高位相同  </a:t>
            </a:r>
            <a:r>
              <a:rPr lang="en-US" altLang="zh-CN" dirty="0"/>
              <a:t>2</a:t>
            </a:r>
            <a:r>
              <a:rPr lang="zh-CN" altLang="en-US" dirty="0"/>
              <a:t>、将产生的每个二进制码加上下一相邻位置的格雷码，作为二进制码的下一位（舍去进位）。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二进制</a:t>
            </a:r>
            <a:r>
              <a:rPr lang="en-US" altLang="zh-CN"/>
              <a:t>---</a:t>
            </a:r>
            <a:r>
              <a:rPr lang="zh-CN" altLang="en-US"/>
              <a:t>格雷码：</a:t>
            </a:r>
            <a:r>
              <a:rPr lang="en-US" altLang="zh-CN"/>
              <a:t>1</a:t>
            </a:r>
            <a:r>
              <a:rPr lang="zh-CN" altLang="en-US"/>
              <a:t>、最高位相同  </a:t>
            </a:r>
            <a:r>
              <a:rPr lang="en-US" altLang="zh-CN"/>
              <a:t>2</a:t>
            </a:r>
            <a:r>
              <a:rPr lang="zh-CN" altLang="en-US"/>
              <a:t>、从左到右，逐一将二进制相邻两位相加，作为格雷码的下一位（舍去进位）  </a:t>
            </a:r>
            <a:r>
              <a:rPr lang="en-US" altLang="zh-CN"/>
              <a:t>3</a:t>
            </a:r>
            <a:r>
              <a:rPr lang="zh-CN" altLang="en-US"/>
              <a:t>、位数相同</a:t>
            </a:r>
            <a:endParaRPr lang="en-US" altLang="zh-CN"/>
          </a:p>
          <a:p>
            <a:r>
              <a:rPr lang="zh-CN" altLang="en-US"/>
              <a:t>格雷码</a:t>
            </a:r>
            <a:r>
              <a:rPr lang="en-US" altLang="zh-CN"/>
              <a:t>---</a:t>
            </a:r>
            <a:r>
              <a:rPr lang="zh-CN" altLang="en-US"/>
              <a:t>二进制：</a:t>
            </a:r>
            <a:r>
              <a:rPr lang="en-US" altLang="zh-CN"/>
              <a:t>1</a:t>
            </a:r>
            <a:r>
              <a:rPr lang="zh-CN" altLang="en-US"/>
              <a:t>、最高位相同  </a:t>
            </a:r>
            <a:r>
              <a:rPr lang="en-US" altLang="zh-CN"/>
              <a:t>2</a:t>
            </a:r>
            <a:r>
              <a:rPr lang="zh-CN" altLang="en-US"/>
              <a:t>、将产生的每个二进制码加上下一相邻位置的格雷码，作为二进制码的下一位（舍去进位）。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7BA9DF-11C6-4871-A9BB-21A7DFF9F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120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注意：每位都要加</a:t>
            </a:r>
            <a:r>
              <a:rPr lang="en-US" altLang="zh-CN"/>
              <a:t>3</a:t>
            </a:r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  计算机处理的数据不仅有数码，还有字母、标点符号、运算符号及其他特殊符号，都必须使用二进制代码来表示，计算机才能处理。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字母数字码：可同时用于表示字母和数字的编码称为字母数字码。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广泛使用的</a:t>
            </a:r>
            <a:r>
              <a:rPr lang="en-US" altLang="zh-CN" dirty="0"/>
              <a:t>ASCII</a:t>
            </a:r>
            <a:r>
              <a:rPr lang="zh-CN" altLang="en-US" dirty="0"/>
              <a:t>码</a:t>
            </a:r>
            <a:r>
              <a:rPr lang="en-US" altLang="zh-CN" dirty="0"/>
              <a:t>-----</a:t>
            </a:r>
            <a:r>
              <a:rPr lang="zh-CN" altLang="en-US" dirty="0"/>
              <a:t>美国信息交换标准码，用</a:t>
            </a:r>
            <a:r>
              <a:rPr lang="en-US" altLang="zh-CN" dirty="0"/>
              <a:t>7</a:t>
            </a:r>
            <a:r>
              <a:rPr lang="zh-CN" altLang="en-US" dirty="0"/>
              <a:t>位二进制表示</a:t>
            </a:r>
            <a:r>
              <a:rPr lang="en-US" altLang="zh-CN" dirty="0"/>
              <a:t>128</a:t>
            </a:r>
            <a:r>
              <a:rPr lang="zh-CN" altLang="en-US" dirty="0"/>
              <a:t>个不同的数字、字母、符号，加第八位作为奇偶校验位。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  计算机处理的数据不仅有数码，还有字母、标点符号、运算符号及其他特殊符号，都必须使用二进制代码来表示，计算机才能处理。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字母数字码：可同时用于表示字母和数字的编码称为字母数字码。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广泛使用的</a:t>
            </a:r>
            <a:r>
              <a:rPr lang="en-US" altLang="zh-CN" dirty="0"/>
              <a:t>ASCII</a:t>
            </a:r>
            <a:r>
              <a:rPr lang="zh-CN" altLang="en-US" dirty="0"/>
              <a:t>码</a:t>
            </a:r>
            <a:r>
              <a:rPr lang="en-US" altLang="zh-CN" dirty="0"/>
              <a:t>-----</a:t>
            </a:r>
            <a:r>
              <a:rPr lang="zh-CN" altLang="en-US" dirty="0"/>
              <a:t>美国信息交换标准码，用</a:t>
            </a:r>
            <a:r>
              <a:rPr lang="en-US" altLang="zh-CN" dirty="0"/>
              <a:t>7</a:t>
            </a:r>
            <a:r>
              <a:rPr lang="zh-CN" altLang="en-US" dirty="0"/>
              <a:t>位二进制表示</a:t>
            </a:r>
            <a:r>
              <a:rPr lang="en-US" altLang="zh-CN" dirty="0"/>
              <a:t>128</a:t>
            </a:r>
            <a:r>
              <a:rPr lang="zh-CN" altLang="en-US" dirty="0"/>
              <a:t>个不同的数字、字母、符号，加第八位作为奇偶校验位。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7BA9DF-11C6-4871-A9BB-21A7DFF9F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    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    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632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符号位表示与原码相同，数值部分：正数的反码的数值和原码数值相同，负数反码的数值是原码的数值按位求反。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    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734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正数的补码与原码和反码的表示相同。对于负数，符号位不变，数值部分按位求反，最低位加</a:t>
            </a:r>
            <a:r>
              <a:rPr lang="en-US" altLang="zh-CN"/>
              <a:t>1</a:t>
            </a:r>
            <a:r>
              <a:rPr lang="zh-CN" altLang="en-US"/>
              <a:t>，简称“求反加</a:t>
            </a:r>
            <a:r>
              <a:rPr lang="en-US" altLang="zh-CN"/>
              <a:t>1</a:t>
            </a:r>
            <a:r>
              <a:rPr lang="zh-CN" altLang="en-US"/>
              <a:t>”</a:t>
            </a:r>
            <a:r>
              <a:rPr lang="en-US" altLang="zh-CN"/>
              <a:t>.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2550" y="738188"/>
            <a:ext cx="6570663" cy="3697287"/>
          </a:xfrm>
        </p:spPr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    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77002"/>
            <a:ext cx="12192000" cy="601207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3425" y="466537"/>
            <a:ext cx="428625" cy="41148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1198185" y="46653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800" dirty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数字电路课程</a:t>
            </a:r>
            <a:endParaRPr kumimoji="1" lang="zh-CN" altLang="en-US" sz="1800" dirty="0">
              <a:solidFill>
                <a:srgbClr val="005286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0" hasCustomPrompt="1"/>
          </p:nvPr>
        </p:nvSpPr>
        <p:spPr>
          <a:xfrm>
            <a:off x="5838981" y="2681755"/>
            <a:ext cx="1498392" cy="480023"/>
          </a:xfrm>
        </p:spPr>
        <p:txBody>
          <a:bodyPr>
            <a:normAutofit/>
          </a:bodyPr>
          <a:lstStyle>
            <a:lvl1pPr>
              <a:defRPr sz="2000" b="1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第*章</a:t>
            </a:r>
            <a:endParaRPr kumimoji="1"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1" hasCustomPrompt="1"/>
          </p:nvPr>
        </p:nvSpPr>
        <p:spPr>
          <a:xfrm>
            <a:off x="1404937" y="3321478"/>
            <a:ext cx="5932436" cy="793322"/>
          </a:xfrm>
        </p:spPr>
        <p:txBody>
          <a:bodyPr>
            <a:noAutofit/>
          </a:bodyPr>
          <a:lstStyle>
            <a:lvl1pPr algn="r">
              <a:defRPr sz="3600" b="1" i="0">
                <a:solidFill>
                  <a:srgbClr val="005286"/>
                </a:solidFill>
                <a:latin typeface="Songti SC Black" panose="02010600040101010101" pitchFamily="2" charset="-122"/>
                <a:ea typeface="Songti SC Black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章节名称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B5EE0-8F38-4571-BB20-FA054462F774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EF0A0-7DB8-4362-A68E-F6E9D6089E0F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B623-37C2-4E34-9A54-60396069ED1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6D54D-E9BE-48A7-AD5C-6CBC605B1B46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BDF39-79B8-47B4-86C3-670C68A666D3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zh-CN" altLang="en-US"/>
              <a:t>单击图标添加图片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3A824-B883-4D6D-AE6B-5ACC262004D1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E6F35-68DD-4B0D-A078-15C31F24CA7E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36DDF-9465-4A8D-8EA9-D38BF8849674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845115-0C4B-4543-AB67-D0318B54E220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A92F46-70D6-4656-BA7E-7F9405FC3ACC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C15C3B-9B32-4EEB-A7FC-A8F2175B47D1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50BAF4-A01C-4510-8842-A05D1C58BB6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20"/>
          <p:cNvSpPr>
            <a:spLocks noGrp="1"/>
          </p:cNvSpPr>
          <p:nvPr>
            <p:ph type="body" sz="quarter" idx="10" hasCustomPrompt="1"/>
          </p:nvPr>
        </p:nvSpPr>
        <p:spPr>
          <a:xfrm>
            <a:off x="1877317" y="3169249"/>
            <a:ext cx="3451194" cy="803661"/>
          </a:xfrm>
        </p:spPr>
        <p:txBody>
          <a:bodyPr>
            <a:noAutofit/>
          </a:bodyPr>
          <a:lstStyle>
            <a:lvl1pPr algn="r">
              <a:defRPr sz="3600" b="1" i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第*章</a:t>
            </a:r>
            <a:endParaRPr kumimoji="1" lang="zh-CN" altLang="en-US" dirty="0"/>
          </a:p>
        </p:txBody>
      </p:sp>
      <p:sp>
        <p:nvSpPr>
          <p:cNvPr id="7" name="文本占位符 24"/>
          <p:cNvSpPr>
            <a:spLocks noGrp="1"/>
          </p:cNvSpPr>
          <p:nvPr>
            <p:ph type="body" sz="quarter" idx="11" hasCustomPrompt="1"/>
          </p:nvPr>
        </p:nvSpPr>
        <p:spPr>
          <a:xfrm>
            <a:off x="5477367" y="3674656"/>
            <a:ext cx="5932436" cy="793322"/>
          </a:xfrm>
        </p:spPr>
        <p:txBody>
          <a:bodyPr>
            <a:noAutofit/>
          </a:bodyPr>
          <a:lstStyle>
            <a:lvl1pPr algn="l">
              <a:defRPr sz="3600" b="1" i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章节名称</a:t>
            </a:r>
            <a:endParaRPr kumimoji="1" lang="zh-CN" altLang="en-US" dirty="0"/>
          </a:p>
        </p:txBody>
      </p:sp>
      <p:sp>
        <p:nvSpPr>
          <p:cNvPr id="4" name="椭圆 3"/>
          <p:cNvSpPr/>
          <p:nvPr userDrawn="1"/>
        </p:nvSpPr>
        <p:spPr>
          <a:xfrm rot="16200000" flipV="1">
            <a:off x="4173739" y="3626413"/>
            <a:ext cx="2652976" cy="45719"/>
          </a:xfrm>
          <a:prstGeom prst="ellipse">
            <a:avLst/>
          </a:prstGeom>
          <a:solidFill>
            <a:srgbClr val="005286"/>
          </a:solidFill>
          <a:ln>
            <a:solidFill>
              <a:srgbClr val="0052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CA1202-6548-46C4-8CA0-40C8B2675B0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3C44A2-C225-46B0-B5DA-CAEBA880961D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8E058F-CE2E-439D-89AD-615C7D463A6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CA80B-5A0B-4058-A40F-D8E816545AA7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B0F24A-882A-42DA-97ED-519F1AEAC3D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31C24A-C027-44D9-B0BA-BFF0BCF5C6B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F9F949-96C9-46A8-88D8-4303EDDCE83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D1BB72-D4A8-4E94-BD3E-6A22A5B3293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79123F-38D5-4790-84A4-20C3EF101D7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001DC6-60A0-4EDB-9223-C70AFC4F040D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6F2E00-D5BE-4F71-988A-34BA19682E90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644CD2-7A42-41EF-899B-DF640357C026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36D615-ABE5-4769-BF6E-560E1A03743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DE112B-F7A6-4F0B-AA0A-538ED91C796B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5A655C-1C31-4546-9DAB-F927CF1A317D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67D4CE-BC2C-454C-9A96-3B2C5C639C04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E52608-B815-40C8-8630-CF6DB0903DE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0DE2C4-1E43-473F-BC96-7A89CF8D3DBC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24"/>
          <p:cNvSpPr>
            <a:spLocks noGrp="1"/>
          </p:cNvSpPr>
          <p:nvPr>
            <p:ph type="body" sz="quarter" idx="11" hasCustomPrompt="1"/>
          </p:nvPr>
        </p:nvSpPr>
        <p:spPr>
          <a:xfrm>
            <a:off x="3129782" y="3429000"/>
            <a:ext cx="5932436" cy="793322"/>
          </a:xfrm>
        </p:spPr>
        <p:txBody>
          <a:bodyPr>
            <a:noAutofit/>
          </a:bodyPr>
          <a:lstStyle>
            <a:lvl1pPr algn="ctr">
              <a:defRPr sz="3600" b="1" i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章节名称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 userDrawn="1"/>
        </p:nvSpPr>
        <p:spPr>
          <a:xfrm>
            <a:off x="2446866" y="2446867"/>
            <a:ext cx="7298267" cy="69426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 hasCustomPrompt="1"/>
          </p:nvPr>
        </p:nvSpPr>
        <p:spPr>
          <a:xfrm>
            <a:off x="4061043" y="2586629"/>
            <a:ext cx="8972767" cy="518583"/>
          </a:xfrm>
        </p:spPr>
        <p:txBody>
          <a:bodyPr/>
          <a:lstStyle>
            <a:lvl1pPr>
              <a:defRPr b="1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当前节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4061042" y="1892083"/>
            <a:ext cx="9002039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已讲授节</a:t>
            </a:r>
            <a:endParaRPr kumimoji="1" lang="zh-CN" altLang="en-US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4052575" y="1337299"/>
            <a:ext cx="9002039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已讲授节</a:t>
            </a:r>
            <a:endParaRPr kumimoji="1" lang="zh-CN" altLang="en-US" dirty="0"/>
          </a:p>
        </p:txBody>
      </p:sp>
      <p:sp>
        <p:nvSpPr>
          <p:cNvPr id="13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4044108" y="782515"/>
            <a:ext cx="9002041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已讲授节</a:t>
            </a:r>
            <a:endParaRPr kumimoji="1" lang="zh-CN" altLang="en-US" dirty="0"/>
          </a:p>
        </p:txBody>
      </p:sp>
      <p:sp>
        <p:nvSpPr>
          <p:cNvPr id="14" name="文本占位符 10"/>
          <p:cNvSpPr>
            <a:spLocks noGrp="1"/>
          </p:cNvSpPr>
          <p:nvPr>
            <p:ph type="body" sz="quarter" idx="14" hasCustomPrompt="1"/>
          </p:nvPr>
        </p:nvSpPr>
        <p:spPr>
          <a:xfrm>
            <a:off x="4061042" y="3284288"/>
            <a:ext cx="9002039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5" hasCustomPrompt="1"/>
          </p:nvPr>
        </p:nvSpPr>
        <p:spPr>
          <a:xfrm>
            <a:off x="4044108" y="3897872"/>
            <a:ext cx="9002039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  <p:sp>
        <p:nvSpPr>
          <p:cNvPr id="16" name="文本占位符 10"/>
          <p:cNvSpPr>
            <a:spLocks noGrp="1"/>
          </p:cNvSpPr>
          <p:nvPr>
            <p:ph type="body" sz="quarter" idx="16" hasCustomPrompt="1"/>
          </p:nvPr>
        </p:nvSpPr>
        <p:spPr>
          <a:xfrm>
            <a:off x="4027174" y="4511456"/>
            <a:ext cx="9002039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  <p:sp>
        <p:nvSpPr>
          <p:cNvPr id="17" name="文本占位符 10"/>
          <p:cNvSpPr>
            <a:spLocks noGrp="1"/>
          </p:cNvSpPr>
          <p:nvPr>
            <p:ph type="body" sz="quarter" idx="17" hasCustomPrompt="1"/>
          </p:nvPr>
        </p:nvSpPr>
        <p:spPr>
          <a:xfrm>
            <a:off x="4010240" y="5125040"/>
            <a:ext cx="9002039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 userDrawn="1"/>
        </p:nvSpPr>
        <p:spPr>
          <a:xfrm>
            <a:off x="2446866" y="4241153"/>
            <a:ext cx="7298267" cy="69426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 hasCustomPrompt="1"/>
          </p:nvPr>
        </p:nvSpPr>
        <p:spPr>
          <a:xfrm>
            <a:off x="3327797" y="4380915"/>
            <a:ext cx="11720553" cy="518583"/>
          </a:xfrm>
        </p:spPr>
        <p:txBody>
          <a:bodyPr/>
          <a:lstStyle>
            <a:lvl1pPr>
              <a:defRPr b="1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当前节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3327797" y="3686369"/>
            <a:ext cx="11720553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已讲授节</a:t>
            </a:r>
            <a:endParaRPr kumimoji="1" lang="zh-CN" altLang="en-US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3319330" y="3131585"/>
            <a:ext cx="11738012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已讲授节</a:t>
            </a:r>
            <a:endParaRPr kumimoji="1" lang="zh-CN" altLang="en-US" dirty="0"/>
          </a:p>
        </p:txBody>
      </p:sp>
      <p:sp>
        <p:nvSpPr>
          <p:cNvPr id="13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3310863" y="2576801"/>
            <a:ext cx="11755471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已讲授节</a:t>
            </a:r>
            <a:endParaRPr kumimoji="1" lang="zh-CN" altLang="en-US" dirty="0"/>
          </a:p>
        </p:txBody>
      </p:sp>
      <p:sp>
        <p:nvSpPr>
          <p:cNvPr id="14" name="文本占位符 10"/>
          <p:cNvSpPr>
            <a:spLocks noGrp="1"/>
          </p:cNvSpPr>
          <p:nvPr>
            <p:ph type="body" sz="quarter" idx="14" hasCustomPrompt="1"/>
          </p:nvPr>
        </p:nvSpPr>
        <p:spPr>
          <a:xfrm>
            <a:off x="3327797" y="5078574"/>
            <a:ext cx="11720551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5" hasCustomPrompt="1"/>
          </p:nvPr>
        </p:nvSpPr>
        <p:spPr>
          <a:xfrm>
            <a:off x="3310863" y="5692158"/>
            <a:ext cx="11755467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  <p:sp>
        <p:nvSpPr>
          <p:cNvPr id="16" name="文本占位符 10"/>
          <p:cNvSpPr>
            <a:spLocks noGrp="1"/>
          </p:cNvSpPr>
          <p:nvPr>
            <p:ph type="body" sz="quarter" idx="16" hasCustomPrompt="1"/>
          </p:nvPr>
        </p:nvSpPr>
        <p:spPr>
          <a:xfrm>
            <a:off x="3293929" y="6305742"/>
            <a:ext cx="11790389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  <p:sp>
        <p:nvSpPr>
          <p:cNvPr id="17" name="文本占位符 10"/>
          <p:cNvSpPr>
            <a:spLocks noGrp="1"/>
          </p:cNvSpPr>
          <p:nvPr>
            <p:ph type="body" sz="quarter" idx="17" hasCustomPrompt="1"/>
          </p:nvPr>
        </p:nvSpPr>
        <p:spPr>
          <a:xfrm>
            <a:off x="3276996" y="6919326"/>
            <a:ext cx="11807322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6DC9-9040-4A5D-A1A5-EF686469F5A8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DD45D486-AB79-5346-9E81-F129A73A99D1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alphaModFix amt="19000"/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E43-924A-467A-9DEB-4556BD1DCB89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DD45D486-AB79-5346-9E81-F129A73A99D1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010A-69CE-4A27-8273-FD0FBA54AD04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blipFill dpi="0" rotWithShape="1">
          <a:blip r:embed="rId2">
            <a:alphaModFix amt="9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 userDrawn="1"/>
        </p:nvSpPr>
        <p:spPr>
          <a:xfrm>
            <a:off x="1927761" y="4015539"/>
            <a:ext cx="8122721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19033" y="4069327"/>
            <a:ext cx="520730" cy="568637"/>
          </a:xfrm>
          <a:prstGeom prst="rect">
            <a:avLst/>
          </a:prstGeom>
        </p:spPr>
      </p:pic>
      <p:sp>
        <p:nvSpPr>
          <p:cNvPr id="9" name="文本占位符 8"/>
          <p:cNvSpPr>
            <a:spLocks noGrp="1"/>
          </p:cNvSpPr>
          <p:nvPr>
            <p:ph type="body" sz="quarter" idx="10" hasCustomPrompt="1"/>
          </p:nvPr>
        </p:nvSpPr>
        <p:spPr>
          <a:xfrm>
            <a:off x="3039763" y="4155301"/>
            <a:ext cx="5190471" cy="518583"/>
          </a:xfrm>
        </p:spPr>
        <p:txBody>
          <a:bodyPr/>
          <a:lstStyle>
            <a:lvl1pPr>
              <a:defRPr b="1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当前节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3039763" y="3460755"/>
            <a:ext cx="3441980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已讲授节</a:t>
            </a:r>
            <a:endParaRPr kumimoji="1" lang="zh-CN" altLang="en-US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3031296" y="2905971"/>
            <a:ext cx="3441980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已讲授节</a:t>
            </a:r>
            <a:endParaRPr kumimoji="1" lang="zh-CN" altLang="en-US" dirty="0"/>
          </a:p>
        </p:txBody>
      </p:sp>
      <p:sp>
        <p:nvSpPr>
          <p:cNvPr id="13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3022829" y="2351187"/>
            <a:ext cx="3441980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/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已讲授节</a:t>
            </a:r>
            <a:endParaRPr kumimoji="1" lang="zh-CN" altLang="en-US" dirty="0"/>
          </a:p>
        </p:txBody>
      </p:sp>
      <p:sp>
        <p:nvSpPr>
          <p:cNvPr id="14" name="文本占位符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39763" y="4852960"/>
            <a:ext cx="3441980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5" hasCustomPrompt="1"/>
          </p:nvPr>
        </p:nvSpPr>
        <p:spPr>
          <a:xfrm>
            <a:off x="3022829" y="5466544"/>
            <a:ext cx="3441980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  <p:sp>
        <p:nvSpPr>
          <p:cNvPr id="16" name="文本占位符 10"/>
          <p:cNvSpPr>
            <a:spLocks noGrp="1"/>
          </p:cNvSpPr>
          <p:nvPr>
            <p:ph type="body" sz="quarter" idx="16" hasCustomPrompt="1"/>
          </p:nvPr>
        </p:nvSpPr>
        <p:spPr>
          <a:xfrm>
            <a:off x="3005895" y="6080128"/>
            <a:ext cx="3441980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  <p:sp>
        <p:nvSpPr>
          <p:cNvPr id="17" name="文本占位符 10"/>
          <p:cNvSpPr>
            <a:spLocks noGrp="1"/>
          </p:cNvSpPr>
          <p:nvPr>
            <p:ph type="body" sz="quarter" idx="17" hasCustomPrompt="1"/>
          </p:nvPr>
        </p:nvSpPr>
        <p:spPr>
          <a:xfrm>
            <a:off x="2988961" y="6693712"/>
            <a:ext cx="3441980" cy="470429"/>
          </a:xfrm>
        </p:spPr>
        <p:txBody>
          <a:bodyPr>
            <a:normAutofit/>
          </a:bodyPr>
          <a:lstStyle>
            <a:lvl1pPr>
              <a:defRPr sz="2400" b="0" i="0">
                <a:solidFill>
                  <a:srgbClr val="005286">
                    <a:alpha val="50000"/>
                  </a:srgbClr>
                </a:solidFill>
                <a:latin typeface="Songti SC" panose="02010600040101010101" pitchFamily="2" charset="-122"/>
                <a:ea typeface="Songti SC" panose="02010600040101010101" pitchFamily="2" charset="-122"/>
              </a:defRPr>
            </a:lvl1pPr>
          </a:lstStyle>
          <a:p>
            <a:pPr lvl="0"/>
            <a:r>
              <a:rPr kumimoji="1" lang="zh-CN" altLang="en-US" dirty="0"/>
              <a:t>待讲授节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50F94-63BE-4393-BFA0-803CC71CC3D2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861D0C8-0CD4-4084-89CF-F5FE5A562351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9937BE6B-DAEC-460C-9505-78D7A6547D2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diagramLayout" Target="../diagrams/layout3.xml"/><Relationship Id="rId8" Type="http://schemas.openxmlformats.org/officeDocument/2006/relationships/diagramData" Target="../diagrams/data3.xml"/><Relationship Id="rId7" Type="http://schemas.microsoft.com/office/2007/relationships/diagramDrawing" Target="../diagrams/drawing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3" Type="http://schemas.openxmlformats.org/officeDocument/2006/relationships/diagramData" Target="../diagrams/data2.xml"/><Relationship Id="rId2" Type="http://schemas.openxmlformats.org/officeDocument/2006/relationships/image" Target="../media/image19.png"/><Relationship Id="rId13" Type="http://schemas.openxmlformats.org/officeDocument/2006/relationships/slideLayout" Target="../slideLayouts/slideLayout6.xml"/><Relationship Id="rId12" Type="http://schemas.microsoft.com/office/2007/relationships/diagramDrawing" Target="../diagrams/drawing3.xml"/><Relationship Id="rId11" Type="http://schemas.openxmlformats.org/officeDocument/2006/relationships/diagramColors" Target="../diagrams/colors3.xml"/><Relationship Id="rId10" Type="http://schemas.openxmlformats.org/officeDocument/2006/relationships/diagramQuickStyle" Target="../diagrams/quickStyle3.xml"/><Relationship Id="rId1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46.jpeg"/><Relationship Id="rId5" Type="http://schemas.openxmlformats.org/officeDocument/2006/relationships/image" Target="../media/image45.jpeg"/><Relationship Id="rId4" Type="http://schemas.openxmlformats.org/officeDocument/2006/relationships/image" Target="../media/image44.jpeg"/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image" Target="../media/image41.jpe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7.emf"/></Relationships>
</file>

<file path=ppt/slides/_rels/slide4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49.png"/><Relationship Id="rId1" Type="http://schemas.openxmlformats.org/officeDocument/2006/relationships/image" Target="../media/image48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0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1.jpeg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53.png"/><Relationship Id="rId1" Type="http://schemas.openxmlformats.org/officeDocument/2006/relationships/image" Target="../media/image5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55.png"/><Relationship Id="rId2" Type="http://schemas.openxmlformats.org/officeDocument/2006/relationships/image" Target="../media/image10.png"/><Relationship Id="rId1" Type="http://schemas.openxmlformats.org/officeDocument/2006/relationships/image" Target="../media/image5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6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ctrTitle"/>
          </p:nvPr>
        </p:nvSpPr>
        <p:spPr>
          <a:xfrm>
            <a:off x="2855913" y="2681289"/>
            <a:ext cx="6621462" cy="892175"/>
          </a:xfrm>
        </p:spPr>
        <p:txBody>
          <a:bodyPr/>
          <a:lstStyle/>
          <a:p>
            <a:pPr eaLnBrk="1" hangingPunct="1"/>
            <a:r>
              <a:rPr lang="zh-CN" altLang="en-US" sz="4000" dirty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</a:rPr>
              <a:t>模拟与数字电路</a:t>
            </a:r>
            <a:endParaRPr lang="zh-CN" altLang="en-US" sz="40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95600" y="3679635"/>
            <a:ext cx="6400800" cy="2375941"/>
          </a:xfrm>
        </p:spPr>
        <p:txBody>
          <a:bodyPr rtlCol="0">
            <a:normAutofit fontScale="32500" lnSpcReduction="20000"/>
          </a:bodyPr>
          <a:lstStyle/>
          <a:p>
            <a:pPr eaLnBrk="1" hangingPunct="1">
              <a:lnSpc>
                <a:spcPct val="170000"/>
              </a:lnSpc>
              <a:spcBef>
                <a:spcPct val="0"/>
              </a:spcBef>
              <a:defRPr/>
            </a:pPr>
            <a:r>
              <a:rPr lang="zh-CN" altLang="en-US" sz="9600" b="1" dirty="0">
                <a:solidFill>
                  <a:srgbClr val="292929"/>
                </a:solidFill>
                <a:latin typeface="Arial" panose="020B0604020202020204" pitchFamily="34" charset="0"/>
                <a:ea typeface="楷体_GB2312" pitchFamily="49" charset="-122"/>
              </a:rPr>
              <a:t>计算机与软件学院</a:t>
            </a:r>
            <a:endParaRPr lang="zh-CN" altLang="en-US" sz="9600" b="1" dirty="0">
              <a:solidFill>
                <a:srgbClr val="292929"/>
              </a:solidFill>
              <a:latin typeface="Arial" panose="020B0604020202020204" pitchFamily="34" charset="0"/>
              <a:ea typeface="楷体_GB2312" pitchFamily="49" charset="-122"/>
            </a:endParaRPr>
          </a:p>
          <a:p>
            <a:pPr eaLnBrk="1" hangingPunct="1">
              <a:lnSpc>
                <a:spcPct val="170000"/>
              </a:lnSpc>
              <a:spcBef>
                <a:spcPct val="0"/>
              </a:spcBef>
              <a:defRPr/>
            </a:pPr>
            <a:r>
              <a:rPr lang="zh-CN" altLang="en-US" sz="9600" b="1" dirty="0">
                <a:solidFill>
                  <a:srgbClr val="292929"/>
                </a:solidFill>
                <a:latin typeface="Arial" panose="020B0604020202020204" pitchFamily="34" charset="0"/>
                <a:ea typeface="楷体_GB2312" pitchFamily="49" charset="-122"/>
              </a:rPr>
              <a:t>鹿浩</a:t>
            </a:r>
            <a:endParaRPr lang="zh-CN" altLang="en-US" sz="9600" b="1" dirty="0">
              <a:solidFill>
                <a:srgbClr val="292929"/>
              </a:solidFill>
              <a:latin typeface="Arial" panose="020B0604020202020204" pitchFamily="34" charset="0"/>
              <a:ea typeface="楷体_GB2312" pitchFamily="49" charset="-122"/>
            </a:endParaRPr>
          </a:p>
          <a:p>
            <a:pPr eaLnBrk="1" hangingPunct="1">
              <a:lnSpc>
                <a:spcPct val="170000"/>
              </a:lnSpc>
              <a:spcBef>
                <a:spcPct val="0"/>
              </a:spcBef>
              <a:defRPr/>
            </a:pPr>
            <a:r>
              <a:rPr lang="en-US" altLang="zh-CN" sz="9600" dirty="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luhao@hhu.edu.cn</a:t>
            </a:r>
            <a:endParaRPr lang="en-US" altLang="zh-CN" sz="9600" dirty="0">
              <a:solidFill>
                <a:schemeClr val="tx1"/>
              </a:solidFill>
              <a:latin typeface="Times New Roman" panose="02020603050405020304" pitchFamily="18" charset="0"/>
              <a:ea typeface="楷体_GB2312" pitchFamily="49" charset="-122"/>
              <a:cs typeface="Times New Roman" panose="02020603050405020304" pitchFamily="18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zh-CN" altLang="en-US" dirty="0">
              <a:solidFill>
                <a:srgbClr val="292929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" y="4168775"/>
            <a:ext cx="2164715" cy="27235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" y="105410"/>
            <a:ext cx="3711575" cy="18808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73430" y="2087880"/>
            <a:ext cx="249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中国大学</a:t>
            </a:r>
            <a:r>
              <a:rPr lang="en-US" altLang="zh-CN"/>
              <a:t>MOOC</a:t>
            </a:r>
            <a:r>
              <a:rPr lang="zh-CN" altLang="en-US"/>
              <a:t>慕课堂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0" y="3766185"/>
            <a:ext cx="249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/>
              <a:t>课程</a:t>
            </a:r>
            <a:r>
              <a:rPr lang="en-US" altLang="zh-CN"/>
              <a:t>QQ</a:t>
            </a:r>
            <a:r>
              <a:rPr lang="zh-CN"/>
              <a:t>群</a:t>
            </a:r>
            <a:endParaRPr 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5259977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数字电路与模拟电路的区别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7"/>
          <p:cNvPicPr>
            <a:picLocks noChangeAspect="1" noChangeArrowheads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4"/>
          <a:stretch>
            <a:fillRect/>
          </a:stretch>
        </p:blipFill>
        <p:spPr bwMode="auto">
          <a:xfrm>
            <a:off x="947177" y="2241550"/>
            <a:ext cx="10297644" cy="3381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/>
          <p:nvPr/>
        </p:nvPicPr>
        <p:blipFill>
          <a:blip r:embed="rId1"/>
          <a:stretch>
            <a:fillRect/>
          </a:stretch>
        </p:blipFill>
        <p:spPr>
          <a:xfrm>
            <a:off x="4105275" y="128905"/>
            <a:ext cx="3110230" cy="1724660"/>
          </a:xfrm>
          <a:prstGeom prst="rect">
            <a:avLst/>
          </a:prstGeom>
        </p:spPr>
      </p:pic>
      <p:sp>
        <p:nvSpPr>
          <p:cNvPr id="130" name="圆角矩形 1"/>
          <p:cNvSpPr/>
          <p:nvPr/>
        </p:nvSpPr>
        <p:spPr>
          <a:xfrm>
            <a:off x="-348343" y="516695"/>
            <a:ext cx="348342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数字电路的特点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164957" y="2891945"/>
            <a:ext cx="3684283" cy="1911544"/>
            <a:chOff x="4574661" y="2988062"/>
            <a:chExt cx="3684283" cy="1911544"/>
          </a:xfrm>
        </p:grpSpPr>
        <p:sp>
          <p:nvSpPr>
            <p:cNvPr id="75" name="îsľîḓê"/>
            <p:cNvSpPr/>
            <p:nvPr/>
          </p:nvSpPr>
          <p:spPr>
            <a:xfrm rot="18900000" flipH="1">
              <a:off x="4574661" y="2988062"/>
              <a:ext cx="1911544" cy="1911544"/>
            </a:xfrm>
            <a:prstGeom prst="arc">
              <a:avLst/>
            </a:prstGeom>
            <a:ln w="57150" cap="rnd">
              <a:solidFill>
                <a:schemeClr val="accent1"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endParaRPr>
            </a:p>
          </p:txBody>
        </p:sp>
        <p:sp>
          <p:nvSpPr>
            <p:cNvPr id="76" name="ï$ľíďe"/>
            <p:cNvSpPr/>
            <p:nvPr/>
          </p:nvSpPr>
          <p:spPr>
            <a:xfrm rot="18900000" flipH="1">
              <a:off x="5050378" y="3237516"/>
              <a:ext cx="1412631" cy="1412631"/>
            </a:xfrm>
            <a:prstGeom prst="arc">
              <a:avLst/>
            </a:prstGeom>
            <a:ln w="57150" cap="rnd">
              <a:solidFill>
                <a:schemeClr val="accent1">
                  <a:alpha val="6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endParaRPr>
            </a:p>
          </p:txBody>
        </p:sp>
        <p:sp>
          <p:nvSpPr>
            <p:cNvPr id="77" name="ï$ḷiḑè"/>
            <p:cNvSpPr/>
            <p:nvPr/>
          </p:nvSpPr>
          <p:spPr>
            <a:xfrm rot="18900000" flipH="1">
              <a:off x="5465331" y="3449855"/>
              <a:ext cx="987956" cy="987956"/>
            </a:xfrm>
            <a:prstGeom prst="arc">
              <a:avLst/>
            </a:prstGeom>
            <a:ln w="5715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endParaRPr>
            </a:p>
          </p:txBody>
        </p:sp>
        <p:sp>
          <p:nvSpPr>
            <p:cNvPr id="78" name="îS1ïḓè"/>
            <p:cNvSpPr/>
            <p:nvPr/>
          </p:nvSpPr>
          <p:spPr>
            <a:xfrm>
              <a:off x="5727318" y="3238270"/>
              <a:ext cx="1411124" cy="1411124"/>
            </a:xfrm>
            <a:prstGeom prst="ellipse">
              <a:avLst/>
            </a:prstGeom>
            <a:solidFill>
              <a:srgbClr val="0052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endParaRPr>
            </a:p>
          </p:txBody>
        </p:sp>
        <p:sp>
          <p:nvSpPr>
            <p:cNvPr id="79" name="íṥľîďe"/>
            <p:cNvSpPr/>
            <p:nvPr/>
          </p:nvSpPr>
          <p:spPr>
            <a:xfrm rot="2700000">
              <a:off x="6347400" y="2988062"/>
              <a:ext cx="1911544" cy="1911544"/>
            </a:xfrm>
            <a:prstGeom prst="arc">
              <a:avLst/>
            </a:prstGeom>
            <a:ln w="57150" cap="rnd">
              <a:solidFill>
                <a:schemeClr val="accent1"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endParaRPr>
            </a:p>
          </p:txBody>
        </p:sp>
        <p:sp>
          <p:nvSpPr>
            <p:cNvPr id="80" name="iṧlïḍé"/>
            <p:cNvSpPr/>
            <p:nvPr/>
          </p:nvSpPr>
          <p:spPr>
            <a:xfrm rot="2700000">
              <a:off x="6370596" y="3237516"/>
              <a:ext cx="1412631" cy="1412631"/>
            </a:xfrm>
            <a:prstGeom prst="arc">
              <a:avLst/>
            </a:prstGeom>
            <a:ln w="57150" cap="rnd">
              <a:solidFill>
                <a:schemeClr val="accent1">
                  <a:alpha val="6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1" name="îṩḷîḋé"/>
            <p:cNvSpPr/>
            <p:nvPr/>
          </p:nvSpPr>
          <p:spPr>
            <a:xfrm rot="2700000">
              <a:off x="6380318" y="3449855"/>
              <a:ext cx="987956" cy="987956"/>
            </a:xfrm>
            <a:prstGeom prst="arc">
              <a:avLst/>
            </a:prstGeom>
            <a:ln w="5715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27536" y="3573507"/>
              <a:ext cx="1004484" cy="714935"/>
            </a:xfrm>
            <a:prstGeom prst="rect">
              <a:avLst/>
            </a:prstGeom>
          </p:spPr>
        </p:pic>
      </p:grpSp>
      <p:sp>
        <p:nvSpPr>
          <p:cNvPr id="136" name="圆角矩形 1"/>
          <p:cNvSpPr/>
          <p:nvPr/>
        </p:nvSpPr>
        <p:spPr>
          <a:xfrm>
            <a:off x="754078" y="3846491"/>
            <a:ext cx="2198151" cy="432353"/>
          </a:xfrm>
          <a:prstGeom prst="roundRect">
            <a:avLst>
              <a:gd name="adj" fmla="val 50000"/>
            </a:avLst>
          </a:prstGeom>
          <a:solidFill>
            <a:srgbClr val="005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rPr>
              <a:t>信息处理能力强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46" name="圆角矩形 1"/>
          <p:cNvSpPr/>
          <p:nvPr/>
        </p:nvSpPr>
        <p:spPr>
          <a:xfrm>
            <a:off x="1632764" y="4750304"/>
            <a:ext cx="2198151" cy="432353"/>
          </a:xfrm>
          <a:prstGeom prst="roundRect">
            <a:avLst>
              <a:gd name="adj" fmla="val 50000"/>
            </a:avLst>
          </a:prstGeom>
          <a:solidFill>
            <a:srgbClr val="005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rPr>
              <a:t>精度高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47" name="圆角矩形 1"/>
          <p:cNvSpPr/>
          <p:nvPr/>
        </p:nvSpPr>
        <p:spPr>
          <a:xfrm>
            <a:off x="754078" y="2942678"/>
            <a:ext cx="2198151" cy="432353"/>
          </a:xfrm>
          <a:prstGeom prst="roundRect">
            <a:avLst>
              <a:gd name="adj" fmla="val 50000"/>
            </a:avLst>
          </a:prstGeom>
          <a:solidFill>
            <a:srgbClr val="005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rPr>
              <a:t>容易设计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48" name="圆角矩形 1"/>
          <p:cNvSpPr/>
          <p:nvPr/>
        </p:nvSpPr>
        <p:spPr>
          <a:xfrm>
            <a:off x="1632764" y="2038865"/>
            <a:ext cx="2198151" cy="432353"/>
          </a:xfrm>
          <a:prstGeom prst="roundRect">
            <a:avLst>
              <a:gd name="adj" fmla="val 50000"/>
            </a:avLst>
          </a:prstGeom>
          <a:solidFill>
            <a:srgbClr val="005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rPr>
              <a:t>稳定性好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57" name="圆角矩形 1"/>
          <p:cNvSpPr/>
          <p:nvPr/>
        </p:nvSpPr>
        <p:spPr>
          <a:xfrm>
            <a:off x="9029200" y="3942735"/>
            <a:ext cx="2198151" cy="432353"/>
          </a:xfrm>
          <a:prstGeom prst="roundRect">
            <a:avLst>
              <a:gd name="adj" fmla="val 50000"/>
            </a:avLst>
          </a:prstGeom>
          <a:solidFill>
            <a:srgbClr val="005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rPr>
              <a:t>便于自动化设计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58" name="圆角矩形 1"/>
          <p:cNvSpPr/>
          <p:nvPr/>
        </p:nvSpPr>
        <p:spPr>
          <a:xfrm>
            <a:off x="9029200" y="3098888"/>
            <a:ext cx="2198151" cy="432353"/>
          </a:xfrm>
          <a:prstGeom prst="roundRect">
            <a:avLst>
              <a:gd name="adj" fmla="val 50000"/>
            </a:avLst>
          </a:prstGeom>
          <a:solidFill>
            <a:srgbClr val="005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rPr>
              <a:t>便于存储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59" name="圆角矩形 1"/>
          <p:cNvSpPr/>
          <p:nvPr/>
        </p:nvSpPr>
        <p:spPr>
          <a:xfrm>
            <a:off x="8183282" y="2255041"/>
            <a:ext cx="2198151" cy="432353"/>
          </a:xfrm>
          <a:prstGeom prst="roundRect">
            <a:avLst>
              <a:gd name="adj" fmla="val 50000"/>
            </a:avLst>
          </a:prstGeom>
          <a:solidFill>
            <a:srgbClr val="005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rPr>
              <a:t>保真度好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60" name="圆角矩形 1"/>
          <p:cNvSpPr/>
          <p:nvPr/>
        </p:nvSpPr>
        <p:spPr>
          <a:xfrm>
            <a:off x="8183282" y="4786583"/>
            <a:ext cx="2198151" cy="432353"/>
          </a:xfrm>
          <a:prstGeom prst="roundRect">
            <a:avLst>
              <a:gd name="adj" fmla="val 50000"/>
            </a:avLst>
          </a:prstGeom>
          <a:solidFill>
            <a:srgbClr val="005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微软雅黑" panose="020B0503020204020204" pitchFamily="34" charset="-122"/>
              </a:rPr>
              <a:t>功耗小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281170" y="1833245"/>
            <a:ext cx="33851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汽车雷达</a:t>
            </a:r>
            <a:r>
              <a:rPr lang="zh-CN" altLang="en-US" sz="1400">
                <a:sym typeface="+mn-ea"/>
              </a:rPr>
              <a:t>模拟前端</a:t>
            </a:r>
            <a:r>
              <a:rPr lang="zh-CN" altLang="en-US" sz="1400"/>
              <a:t>电路</a:t>
            </a:r>
            <a:r>
              <a:rPr lang="en-US" altLang="zh-CN" sz="1400"/>
              <a:t>AD8283</a:t>
            </a:r>
            <a:endParaRPr lang="en-US" altLang="zh-CN" sz="1400"/>
          </a:p>
        </p:txBody>
      </p:sp>
      <p:graphicFrame>
        <p:nvGraphicFramePr>
          <p:cNvPr id="17" name="图示 16"/>
          <p:cNvGraphicFramePr/>
          <p:nvPr/>
        </p:nvGraphicFramePr>
        <p:xfrm>
          <a:off x="1858645" y="5667375"/>
          <a:ext cx="8378825" cy="4152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4" name="图示 23"/>
          <p:cNvGraphicFramePr/>
          <p:nvPr/>
        </p:nvGraphicFramePr>
        <p:xfrm>
          <a:off x="1858645" y="6224270"/>
          <a:ext cx="8378825" cy="4152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6" name="文本框 25"/>
          <p:cNvSpPr txBox="1"/>
          <p:nvPr/>
        </p:nvSpPr>
        <p:spPr>
          <a:xfrm>
            <a:off x="316230" y="5667375"/>
            <a:ext cx="1219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模拟中继</a:t>
            </a:r>
            <a:endParaRPr lang="zh-CN" altLang="en-US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16230" y="6224270"/>
            <a:ext cx="1219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数字中继</a:t>
            </a:r>
            <a:endParaRPr lang="zh-CN" altLang="en-US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云形标注 97"/>
          <p:cNvSpPr/>
          <p:nvPr/>
        </p:nvSpPr>
        <p:spPr>
          <a:xfrm>
            <a:off x="8352790" y="246380"/>
            <a:ext cx="3301365" cy="1232535"/>
          </a:xfrm>
          <a:prstGeom prst="cloudCallout">
            <a:avLst>
              <a:gd name="adj1" fmla="val -45653"/>
              <a:gd name="adj2" fmla="val 58346"/>
            </a:avLst>
          </a:prstGeom>
        </p:spPr>
        <p:style>
          <a:lnRef idx="0">
            <a:srgbClr val="FFFFFF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数字电路可以取代模拟电路吗？</a:t>
            </a:r>
            <a:endParaRPr lang="zh-CN" altLang="en-US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 bldLvl="0" animBg="1"/>
      <p:bldP spid="146" grpId="0" bldLvl="0" animBg="1"/>
      <p:bldP spid="147" grpId="0" bldLvl="0" animBg="1"/>
      <p:bldP spid="148" grpId="0" bldLvl="0" animBg="1"/>
      <p:bldP spid="157" grpId="0" bldLvl="0" animBg="1"/>
      <p:bldP spid="158" grpId="0" bldLvl="0" animBg="1"/>
      <p:bldP spid="159" grpId="0" bldLvl="0" animBg="1"/>
      <p:bldP spid="160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圆角矩形 1"/>
          <p:cNvSpPr/>
          <p:nvPr/>
        </p:nvSpPr>
        <p:spPr>
          <a:xfrm>
            <a:off x="-348343" y="516695"/>
            <a:ext cx="348342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数字电路的特点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98" name="云形标注 97"/>
          <p:cNvSpPr/>
          <p:nvPr/>
        </p:nvSpPr>
        <p:spPr>
          <a:xfrm>
            <a:off x="8352790" y="246380"/>
            <a:ext cx="3301365" cy="1232535"/>
          </a:xfrm>
          <a:prstGeom prst="cloudCallout">
            <a:avLst>
              <a:gd name="adj1" fmla="val -45653"/>
              <a:gd name="adj2" fmla="val 58346"/>
            </a:avLst>
          </a:prstGeom>
        </p:spPr>
        <p:style>
          <a:lnRef idx="0">
            <a:srgbClr val="FFFFFF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数字电路可以取代模拟电路吗？</a:t>
            </a:r>
            <a:endParaRPr lang="zh-CN" altLang="en-US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3240" y="1557020"/>
            <a:ext cx="7517130" cy="462089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352790" y="2724150"/>
            <a:ext cx="406400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既有数字电路，又有模拟电路</a:t>
            </a:r>
            <a:endParaRPr lang="zh-CN" altLang="en-US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模拟数字混合电路</a:t>
            </a:r>
            <a:endParaRPr lang="zh-CN" altLang="en-US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模拟电路：</a:t>
            </a:r>
            <a:endParaRPr lang="zh-CN" altLang="en-US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供电电压转换</a:t>
            </a:r>
            <a:endParaRPr lang="zh-CN" altLang="en-US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传感器信号调理</a:t>
            </a:r>
            <a:r>
              <a:rPr lang="en-US" alt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……</a:t>
            </a:r>
            <a:endParaRPr lang="en-US" altLang="zh-CN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数字电路：</a:t>
            </a:r>
            <a:endParaRPr lang="zh-CN" altLang="en-US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开关量输出</a:t>
            </a:r>
            <a:endParaRPr lang="zh-CN" altLang="en-US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串口通信等</a:t>
            </a:r>
            <a:r>
              <a:rPr lang="en-US" alt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……</a:t>
            </a:r>
            <a:endParaRPr lang="en-US" altLang="zh-CN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1.2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数字系统中的数制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061042" y="1892083"/>
            <a:ext cx="5190472" cy="470429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1.1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模拟信号与数字信号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1.3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不同数制间的转换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4044109" y="3897872"/>
            <a:ext cx="5484520" cy="470429"/>
          </a:xfrm>
        </p:spPr>
        <p:txBody>
          <a:bodyPr>
            <a:normAutofit/>
          </a:bodyPr>
          <a:lstStyle/>
          <a:p>
            <a:pPr lvl="0"/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1.4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数字系统中数的表示方法和格式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4027174" y="4511456"/>
            <a:ext cx="5408925" cy="518583"/>
          </a:xfrm>
        </p:spPr>
        <p:txBody>
          <a:bodyPr>
            <a:normAutofit/>
          </a:bodyPr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2403566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数制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79145" y="1285875"/>
            <a:ext cx="10520680" cy="1198880"/>
          </a:xfrm>
          <a:prstGeom prst="rect">
            <a:avLst/>
          </a:prstGeom>
        </p:spPr>
        <p:txBody>
          <a:bodyPr wrap="square">
            <a:spAutoFit/>
          </a:bodyPr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数制（计数制）：</a:t>
            </a:r>
            <a:r>
              <a:rPr lang="zh-CN" altLang="en-US" sz="24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用一组固定的符号和统一的规则来表示数值的方法。</a:t>
            </a:r>
            <a:endParaRPr lang="zh-CN" altLang="en-US" sz="2400" b="0" i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数制的基本要素：</a:t>
            </a:r>
            <a:r>
              <a:rPr lang="zh-CN" altLang="en-US" sz="24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基数和位权。</a:t>
            </a:r>
            <a:endParaRPr lang="zh-CN" altLang="en-US" sz="2400" b="0" i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74445" y="3226435"/>
            <a:ext cx="9411335" cy="829945"/>
          </a:xfrm>
          <a:prstGeom prst="rect">
            <a:avLst/>
          </a:prstGeom>
        </p:spPr>
        <p:txBody>
          <a:bodyPr wrap="square">
            <a:spAutoFit/>
          </a:bodyPr>
          <a:p>
            <a:pPr marL="542290" indent="-542290"/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位权：十进制的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123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的位权是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100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的位权是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的位权是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 b="0" i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599440" indent="-599440" defTabSz="914400">
              <a:tabLst>
                <a:tab pos="626745" algn="l"/>
                <a:tab pos="716280" algn="l"/>
              </a:tabLst>
            </a:pP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   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二进制中的 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1011 (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一般从左向右开始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，第一个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的位权是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的位权是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，第二个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的位权是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，第三个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的位权是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 b="0" i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74445" y="2613025"/>
            <a:ext cx="8972550" cy="583565"/>
          </a:xfrm>
          <a:prstGeom prst="rect">
            <a:avLst/>
          </a:prstGeom>
        </p:spPr>
        <p:txBody>
          <a:bodyPr wrap="square">
            <a:spAutoFit/>
          </a:bodyPr>
          <a:p>
            <a:pPr marL="586740" indent="-586740" defTabSz="914400">
              <a:tabLst>
                <a:tab pos="358140" algn="l"/>
              </a:tabLst>
            </a:pPr>
            <a:r>
              <a:rPr lang="zh-CN" altLang="en-US" sz="1600" b="0" i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基数</a:t>
            </a: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：数制所使用的数码个数称为“基数”或“基”，常用“</a:t>
            </a:r>
            <a:r>
              <a:rPr lang="en-US" altLang="zh-CN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R”</a:t>
            </a: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表示，称为</a:t>
            </a:r>
            <a:r>
              <a:rPr lang="en-US" altLang="zh-CN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 </a:t>
            </a: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进制。</a:t>
            </a:r>
            <a:endParaRPr lang="zh-CN" altLang="en-US" sz="1600" b="0" i="0">
              <a:solidFill>
                <a:srgbClr val="191B1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586740" indent="-586740" defTabSz="914400">
              <a:tabLst>
                <a:tab pos="358140" algn="l"/>
              </a:tabLst>
            </a:pP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  </a:t>
            </a: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如二进制的数码是</a:t>
            </a:r>
            <a:r>
              <a:rPr lang="en-US" altLang="zh-CN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</a:t>
            </a: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，基为</a:t>
            </a:r>
            <a:r>
              <a:rPr lang="en-US" altLang="zh-CN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 b="0" i="0">
              <a:solidFill>
                <a:srgbClr val="191B1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/>
          <p:nvPr>
            <p:custDataLst>
              <p:tags r:id="rId1"/>
            </p:custDataLst>
          </p:nvPr>
        </p:nvGraphicFramePr>
        <p:xfrm>
          <a:off x="829945" y="4180205"/>
          <a:ext cx="10150475" cy="2203450"/>
        </p:xfrm>
        <a:graphic>
          <a:graphicData uri="http://schemas.openxmlformats.org/drawingml/2006/table">
            <a:tbl>
              <a:tblPr/>
              <a:tblGrid>
                <a:gridCol w="1185545"/>
                <a:gridCol w="1325880"/>
                <a:gridCol w="1976755"/>
                <a:gridCol w="2174875"/>
                <a:gridCol w="3487420"/>
              </a:tblGrid>
              <a:tr h="362585"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D1000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进位制</a:t>
                      </a:r>
                      <a:endParaRPr lang="zh-CN" altLang="en-US" sz="2000" b="1" i="0">
                        <a:solidFill>
                          <a:srgbClr val="D1000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CB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二进制</a:t>
                      </a:r>
                      <a:endParaRPr lang="zh-CN" altLang="en-US" sz="2000" b="1" i="0">
                        <a:solidFill>
                          <a:srgbClr val="CB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D1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八进制</a:t>
                      </a:r>
                      <a:endParaRPr lang="zh-CN" altLang="en-US" sz="2000" b="1" i="0">
                        <a:solidFill>
                          <a:srgbClr val="D1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C8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十进制</a:t>
                      </a:r>
                      <a:endParaRPr lang="zh-CN" altLang="en-US" sz="2000" b="1" i="0">
                        <a:solidFill>
                          <a:srgbClr val="C8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CB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十六进制</a:t>
                      </a:r>
                      <a:endParaRPr lang="zh-CN" altLang="en-US" sz="2000" b="1" i="0">
                        <a:solidFill>
                          <a:srgbClr val="CB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1950"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00A94F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规则</a:t>
                      </a:r>
                      <a:endParaRPr lang="zh-CN" altLang="en-US" sz="2000" b="1" i="0">
                        <a:solidFill>
                          <a:srgbClr val="00A94F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逢二进一</a:t>
                      </a:r>
                      <a:endParaRPr lang="zh-CN" altLang="en-US" sz="20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逢八进一</a:t>
                      </a:r>
                      <a:endParaRPr lang="zh-CN" altLang="en-US" sz="20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逢十进一</a:t>
                      </a:r>
                      <a:endParaRPr lang="zh-CN" altLang="en-US" sz="20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逢十六进一</a:t>
                      </a:r>
                      <a:endParaRPr lang="zh-CN" altLang="en-US" sz="2000" b="1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91795"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00AD5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数码</a:t>
                      </a:r>
                      <a:endParaRPr lang="zh-CN" altLang="en-US" sz="2000" b="1" i="0">
                        <a:solidFill>
                          <a:srgbClr val="00AD5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3B88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</a:t>
                      </a:r>
                      <a:endParaRPr lang="en-US" altLang="zh-CN" sz="2000" b="0" i="0">
                        <a:solidFill>
                          <a:srgbClr val="3B88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3A91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0,1,2......7</a:t>
                      </a:r>
                      <a:endParaRPr lang="en-US" altLang="zh-CN" sz="2000" b="0" i="0">
                        <a:solidFill>
                          <a:srgbClr val="3A91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348E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0,1,2......9</a:t>
                      </a:r>
                      <a:endParaRPr lang="en-US" altLang="zh-CN" sz="2000" b="0" i="0">
                        <a:solidFill>
                          <a:srgbClr val="348E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3D8C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0,1,2......9,A</a:t>
                      </a:r>
                      <a:r>
                        <a:rPr lang="en-US" altLang="zh-CN" sz="2000" b="0" i="0">
                          <a:solidFill>
                            <a:srgbClr val="3D8C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,B,C,D</a:t>
                      </a:r>
                      <a:r>
                        <a:rPr lang="en-US" altLang="zh-CN" sz="2000" b="0" i="0">
                          <a:solidFill>
                            <a:srgbClr val="3D8C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,E,F</a:t>
                      </a:r>
                      <a:endParaRPr lang="en-US" altLang="zh-CN" sz="2000" b="0" i="0">
                        <a:solidFill>
                          <a:srgbClr val="3D8C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2585"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00AE5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基数</a:t>
                      </a:r>
                      <a:endParaRPr lang="zh-CN" altLang="en-US" sz="2000" b="1" i="0">
                        <a:solidFill>
                          <a:srgbClr val="00AE5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20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</a:t>
                      </a:r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20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20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16</a:t>
                      </a:r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20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1950"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00AF58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位权</a:t>
                      </a:r>
                      <a:endParaRPr lang="zh-CN" altLang="en-US" sz="2000" b="1" i="0">
                        <a:solidFill>
                          <a:srgbClr val="00AF58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en-US" altLang="zh-CN" sz="2000" b="0" i="0" baseline="30000">
                          <a:solidFill>
                            <a:srgbClr val="000000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</a:t>
                      </a:r>
                      <a:endParaRPr lang="en-US" altLang="zh-CN" sz="2000" b="0" i="0" baseline="30000">
                        <a:solidFill>
                          <a:srgbClr val="000000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</a:t>
                      </a:r>
                      <a:r>
                        <a:rPr lang="en-US" altLang="zh-CN" sz="2000" b="0" i="0" baseline="30000">
                          <a:solidFill>
                            <a:srgbClr val="000000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</a:t>
                      </a:r>
                      <a:endParaRPr lang="en-US" altLang="zh-CN" sz="20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  <a:r>
                        <a:rPr lang="en-US" altLang="zh-CN" sz="2000" b="0" i="0" baseline="30000">
                          <a:solidFill>
                            <a:srgbClr val="000000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</a:t>
                      </a:r>
                      <a:endParaRPr lang="en-US" altLang="zh-CN" sz="2000" b="0" i="0" baseline="30000">
                        <a:solidFill>
                          <a:srgbClr val="000000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16</a:t>
                      </a:r>
                      <a:r>
                        <a:rPr lang="en-US" altLang="zh-CN" sz="2000" b="0" i="0" baseline="30000">
                          <a:solidFill>
                            <a:srgbClr val="000000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</a:t>
                      </a:r>
                      <a:endParaRPr lang="en-US" altLang="zh-CN" sz="20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2585">
                <a:tc>
                  <a:txBody>
                    <a:bodyPr/>
                    <a:p>
                      <a:pPr algn="ctr" fontAlgn="ctr"/>
                      <a:r>
                        <a:rPr lang="zh-CN" altLang="en-US" sz="2000" b="1" i="0">
                          <a:solidFill>
                            <a:srgbClr val="00AD5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表示</a:t>
                      </a:r>
                      <a:endParaRPr lang="zh-CN" altLang="en-US" sz="2000" b="1" i="0">
                        <a:solidFill>
                          <a:srgbClr val="00AD5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A60006"/>
                          </a:solidFill>
                          <a:latin typeface="MS PGothic" panose="020B0600070205080204" charset="-128"/>
                          <a:ea typeface="MS PGothic" panose="020B0600070205080204" charset="-128"/>
                        </a:rPr>
                        <a:t>B</a:t>
                      </a:r>
                      <a:endParaRPr lang="en-US" altLang="zh-CN" sz="2000" b="0" i="0">
                        <a:solidFill>
                          <a:srgbClr val="A60006"/>
                        </a:solidFill>
                        <a:latin typeface="MS PGothic" panose="020B0600070205080204" charset="-128"/>
                        <a:ea typeface="MS PGothic" panose="020B0600070205080204" charset="-128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A60006"/>
                          </a:solidFill>
                          <a:latin typeface="MS PGothic" panose="020B0600070205080204" charset="-128"/>
                          <a:ea typeface="MS PGothic" panose="020B0600070205080204" charset="-128"/>
                        </a:rPr>
                        <a:t>O</a:t>
                      </a:r>
                      <a:endParaRPr lang="en-US" altLang="zh-CN" sz="2000" b="0" i="0">
                        <a:solidFill>
                          <a:srgbClr val="A60006"/>
                        </a:solidFill>
                        <a:latin typeface="MS PGothic" panose="020B0600070205080204" charset="-128"/>
                        <a:ea typeface="MS PGothic" panose="020B0600070205080204" charset="-128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A60006"/>
                          </a:solidFill>
                          <a:latin typeface="MS PGothic" panose="020B0600070205080204" charset="-128"/>
                          <a:ea typeface="MS PGothic" panose="020B0600070205080204" charset="-128"/>
                        </a:rPr>
                        <a:t>D</a:t>
                      </a:r>
                      <a:endParaRPr lang="en-US" altLang="zh-CN" sz="2000" b="0" i="0">
                        <a:solidFill>
                          <a:srgbClr val="A60006"/>
                        </a:solidFill>
                        <a:latin typeface="MS PGothic" panose="020B0600070205080204" charset="-128"/>
                        <a:ea typeface="MS PGothic" panose="020B0600070205080204" charset="-128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000" b="0" i="0">
                          <a:solidFill>
                            <a:srgbClr val="A60006"/>
                          </a:solidFill>
                          <a:latin typeface="MS PGothic" panose="020B0600070205080204" charset="-128"/>
                          <a:ea typeface="MS PGothic" panose="020B0600070205080204" charset="-128"/>
                        </a:rPr>
                        <a:t>H</a:t>
                      </a:r>
                      <a:endParaRPr lang="en-US" altLang="zh-CN" sz="2000" b="0" i="0">
                        <a:solidFill>
                          <a:srgbClr val="A60006"/>
                        </a:solidFill>
                        <a:latin typeface="MS PGothic" panose="020B0600070205080204" charset="-128"/>
                        <a:ea typeface="MS PGothic" panose="020B0600070205080204" charset="-128"/>
                      </a:endParaRPr>
                    </a:p>
                  </a:txBody>
                  <a:tcPr marL="5080" marR="5080" marT="508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2403566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十进制数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475656" y="4447018"/>
            <a:ext cx="1152000" cy="7920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187624" y="3689548"/>
            <a:ext cx="10699576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latin typeface="Times New Roman" panose="02020603050405020304" pitchFamily="18" charset="0"/>
              </a:rPr>
              <a:t>    例：    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(358.67)</a:t>
            </a:r>
            <a:r>
              <a:rPr kumimoji="1" lang="en-US" altLang="zh-CN" sz="2400" b="1" baseline="-25000" dirty="0">
                <a:latin typeface="Times New Roman" panose="02020603050405020304" pitchFamily="18" charset="0"/>
              </a:rPr>
              <a:t>10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 = 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3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00+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5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0+8+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0.6+0.07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 = 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3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5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+8×</a:t>
            </a:r>
            <a:r>
              <a:rPr kumimoji="1"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6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-1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7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-2</a:t>
            </a:r>
            <a:endParaRPr kumimoji="1" lang="en-US" altLang="zh-CN" sz="2400" b="1" baseline="300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2400" b="1" baseline="30000" dirty="0"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baseline="30000" dirty="0">
                <a:solidFill>
                  <a:srgbClr val="6600CC"/>
                </a:solidFill>
                <a:latin typeface="Times New Roman" panose="02020603050405020304" pitchFamily="18" charset="0"/>
              </a:rPr>
              <a:t>      </a:t>
            </a:r>
            <a:r>
              <a:rPr kumimoji="1" lang="zh-CN" altLang="en-US" sz="2400" b="1" baseline="30000" dirty="0">
                <a:solidFill>
                  <a:schemeClr val="bg1"/>
                </a:solidFill>
                <a:latin typeface="Times New Roman" panose="02020603050405020304" pitchFamily="18" charset="0"/>
              </a:rPr>
              <a:t>  </a:t>
            </a:r>
            <a:r>
              <a:rPr kumimoji="1"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特点： 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基数：有0 ~ 9 十个不同的符号。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                    权：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400" b="1" baseline="30000" dirty="0">
                <a:solidFill>
                  <a:srgbClr val="CC66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400" b="1" baseline="30000" dirty="0" err="1">
                <a:solidFill>
                  <a:srgbClr val="CC660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400" b="1" baseline="30000" dirty="0">
                <a:solidFill>
                  <a:srgbClr val="CC6600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，逢十进一。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                    一般用 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D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表示，如 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358.67D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，一般可省略。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对象 38"/>
              <p:cNvSpPr txBox="1"/>
              <p:nvPr/>
            </p:nvSpPr>
            <p:spPr bwMode="auto">
              <a:xfrm>
                <a:off x="1331899" y="1632380"/>
                <a:ext cx="9638724" cy="2027330"/>
              </a:xfrm>
              <a:prstGeom prst="rect">
                <a:avLst/>
              </a:prstGeom>
              <a:noFill/>
            </p:spPr>
            <p:txBody>
              <a:bodyPr>
                <a:no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b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+⋯+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+⋯</m:t>
                      </m:r>
                      <m:sSub>
                        <m:sSub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sSup>
                        <m:sSupPr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</m:sSup>
                    </m:oMath>
                  </m:oMathPara>
                </a14:m>
                <a:endParaRPr lang="en-US" altLang="zh-CN" sz="2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br>
                  <a:rPr lang="zh-CN" altLang="en-US" sz="2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 </m:t>
                      </m:r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     </m:t>
                      </m:r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 </m:t>
                      </m:r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CN" altLang="en-US" sz="24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zh-CN" alt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=−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zh-CN" altLang="en-US" sz="2400" b="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zh-CN" altLang="en-US" sz="24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sSup>
                            <m:sSupPr>
                              <m:ctrlPr>
                                <a:rPr lang="zh-CN" alt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b="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sup>
                              <m:r>
                                <a:rPr lang="zh-CN" altLang="en-US" sz="2400" b="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2400" dirty="0"/>
              </a:p>
            </p:txBody>
          </p:sp>
        </mc:Choice>
        <mc:Fallback>
          <p:sp>
            <p:nvSpPr>
              <p:cNvPr id="4" name="对象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331899" y="1632380"/>
                <a:ext cx="9638724" cy="2027330"/>
              </a:xfrm>
              <a:prstGeom prst="rect">
                <a:avLst/>
              </a:prstGeom>
              <a:blipFill rotWithShape="1">
                <a:blip r:embed="rId1"/>
                <a:stretch>
                  <a:fillRect l="-3" t="-21" r="4" b="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2403566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二进制数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475656" y="4447018"/>
            <a:ext cx="1152000" cy="7920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187624" y="3689548"/>
            <a:ext cx="10699576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latin typeface="Times New Roman" panose="02020603050405020304" pitchFamily="18" charset="0"/>
              </a:rPr>
              <a:t>    例：    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(11010.101)</a:t>
            </a:r>
            <a:r>
              <a:rPr kumimoji="1" lang="en-US" altLang="zh-CN" sz="2400" b="1" baseline="-25000" dirty="0">
                <a:latin typeface="Times New Roman" panose="02020603050405020304" pitchFamily="18" charset="0"/>
              </a:rPr>
              <a:t>2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 = 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3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0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0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-1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0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-2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-3</a:t>
            </a:r>
            <a:endParaRPr kumimoji="1" lang="en-US" altLang="zh-CN" sz="2400" b="1" baseline="300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2400" b="1" baseline="30000" dirty="0"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baseline="30000" dirty="0">
                <a:solidFill>
                  <a:srgbClr val="6600CC"/>
                </a:solidFill>
                <a:latin typeface="Times New Roman" panose="02020603050405020304" pitchFamily="18" charset="0"/>
              </a:rPr>
              <a:t>      </a:t>
            </a:r>
            <a:r>
              <a:rPr kumimoji="1" lang="zh-CN" altLang="en-US" sz="2400" b="1" baseline="30000" dirty="0">
                <a:solidFill>
                  <a:schemeClr val="bg1"/>
                </a:solidFill>
                <a:latin typeface="Times New Roman" panose="02020603050405020304" pitchFamily="18" charset="0"/>
              </a:rPr>
              <a:t>  </a:t>
            </a:r>
            <a:r>
              <a:rPr kumimoji="1"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特点： 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基数：有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0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，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两个不同的符号。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                    权：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400" b="1" baseline="30000" dirty="0">
                <a:solidFill>
                  <a:srgbClr val="CC66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400" b="1" baseline="30000" dirty="0" err="1">
                <a:solidFill>
                  <a:srgbClr val="CC660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400" b="1" baseline="30000" dirty="0">
                <a:solidFill>
                  <a:srgbClr val="CC6600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，逢二进一。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                    一般用 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B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表示，如 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11010.101B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对象 24"/>
              <p:cNvSpPr txBox="1"/>
              <p:nvPr/>
            </p:nvSpPr>
            <p:spPr bwMode="auto">
              <a:xfrm>
                <a:off x="1690704" y="1611184"/>
                <a:ext cx="9516190" cy="1751011"/>
              </a:xfrm>
              <a:prstGeom prst="rect">
                <a:avLst/>
              </a:prstGeom>
              <a:noFill/>
            </p:spPr>
            <p:txBody>
              <a:bodyPr>
                <a:no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CN" altLang="en-US" sz="2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sSub>
                        <m:sSub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b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zh-CN" altLang="en-US" sz="22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zh-CN" altLang="en-US" sz="22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+⋯+</m:t>
                      </m:r>
                      <m:sSub>
                        <m:sSub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zh-CN" altLang="en-US" sz="22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p>
                        <m:sSup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  <m:r>
                        <a:rPr lang="zh-CN" altLang="en-US" sz="22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zh-CN" altLang="en-US" sz="22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+⋯</m:t>
                      </m:r>
                      <m:sSub>
                        <m:sSub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sSup>
                        <m:sSupPr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</m:sSup>
                    </m:oMath>
                    <m:oMath xmlns:m="http://schemas.openxmlformats.org/officeDocument/2006/math">
                      <m:r>
                        <a:rPr lang="zh-CN" altLang="en-US" sz="22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  </m:t>
                      </m:r>
                    </m:oMath>
                  </m:oMathPara>
                </a14:m>
                <a:endParaRPr lang="en-US" altLang="zh-CN" sz="22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2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          </m:t>
                      </m:r>
                      <m:r>
                        <a:rPr lang="zh-CN" altLang="en-US" sz="2200" b="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zh-CN" altLang="en-US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=−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zh-CN" altLang="en-US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200" b="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zh-CN" altLang="en-US" sz="2200" b="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zh-CN" altLang="en-US" sz="22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×</m:t>
                          </m:r>
                          <m:sSup>
                            <m:sSupPr>
                              <m:ctrlPr>
                                <a:rPr lang="zh-CN" altLang="en-US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200" b="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zh-CN" altLang="en-US" sz="2200" b="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2200" dirty="0"/>
              </a:p>
            </p:txBody>
          </p:sp>
        </mc:Choice>
        <mc:Fallback>
          <p:sp>
            <p:nvSpPr>
              <p:cNvPr id="6" name="对象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690704" y="1611184"/>
                <a:ext cx="9516190" cy="1751011"/>
              </a:xfrm>
              <a:prstGeom prst="rect">
                <a:avLst/>
              </a:prstGeom>
              <a:blipFill rotWithShape="1">
                <a:blip r:embed="rId1"/>
                <a:stretch>
                  <a:fillRect l="-4" t="-11" r="4" b="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2365402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二进制数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Picture 23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622" y="1713946"/>
            <a:ext cx="7548058" cy="2490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24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733" y="2094071"/>
            <a:ext cx="2274721" cy="2038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475656" y="4447021"/>
            <a:ext cx="1152000" cy="7920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187624" y="3689548"/>
            <a:ext cx="10699576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latin typeface="Times New Roman" panose="02020603050405020304" pitchFamily="18" charset="0"/>
              </a:rPr>
              <a:t>    例：    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(7F9)</a:t>
            </a:r>
            <a:r>
              <a:rPr kumimoji="1" lang="en-US" altLang="zh-CN" sz="2400" b="1" baseline="-25000" dirty="0">
                <a:latin typeface="Times New Roman" panose="02020603050405020304" pitchFamily="18" charset="0"/>
              </a:rPr>
              <a:t>16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 = 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7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16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15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16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9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16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endParaRPr kumimoji="1" lang="en-US" altLang="zh-CN" sz="2400" b="1" baseline="300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en-US" altLang="zh-CN" sz="2400" b="1" baseline="300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baseline="30000" dirty="0">
                <a:solidFill>
                  <a:srgbClr val="6600CC"/>
                </a:solidFill>
                <a:latin typeface="Times New Roman" panose="02020603050405020304" pitchFamily="18" charset="0"/>
              </a:rPr>
              <a:t>      </a:t>
            </a:r>
            <a:r>
              <a:rPr kumimoji="1" lang="zh-CN" altLang="en-US" sz="2400" b="1" baseline="30000" dirty="0">
                <a:solidFill>
                  <a:schemeClr val="bg1"/>
                </a:solidFill>
                <a:latin typeface="Times New Roman" panose="02020603050405020304" pitchFamily="18" charset="0"/>
              </a:rPr>
              <a:t>  </a:t>
            </a:r>
            <a:r>
              <a:rPr kumimoji="1"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特点： 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基数：有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0~9,A,B,C,D,E,F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十六个不同的符号。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                    权：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16</a:t>
            </a:r>
            <a:r>
              <a:rPr kumimoji="1" lang="en-US" altLang="zh-CN" sz="2400" b="1" baseline="30000" dirty="0">
                <a:solidFill>
                  <a:srgbClr val="CC66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400" b="1" baseline="30000" dirty="0" err="1">
                <a:solidFill>
                  <a:srgbClr val="CC660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400" b="1" baseline="30000" dirty="0">
                <a:solidFill>
                  <a:srgbClr val="CC6600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，逢十六进一。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                    一般用 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H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表示，如 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7F9H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圆角矩形 1"/>
          <p:cNvSpPr/>
          <p:nvPr/>
        </p:nvSpPr>
        <p:spPr>
          <a:xfrm>
            <a:off x="-348344" y="516695"/>
            <a:ext cx="2743201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187091" y="602218"/>
            <a:ext cx="297652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十六进制数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75276" y="1594924"/>
            <a:ext cx="10729228" cy="1610734"/>
            <a:chOff x="875276" y="3521269"/>
            <a:chExt cx="10729228" cy="1610734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9818"/>
            <a:stretch>
              <a:fillRect/>
            </a:stretch>
          </p:blipFill>
          <p:spPr>
            <a:xfrm>
              <a:off x="875276" y="3521269"/>
              <a:ext cx="10467296" cy="562202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016"/>
            <a:stretch>
              <a:fillRect/>
            </a:stretch>
          </p:blipFill>
          <p:spPr>
            <a:xfrm>
              <a:off x="1137208" y="4278763"/>
              <a:ext cx="10467296" cy="853240"/>
            </a:xfrm>
            <a:prstGeom prst="rect">
              <a:avLst/>
            </a:prstGeom>
          </p:spPr>
        </p:pic>
      </p:grp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2429692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八进制数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357641" y="1561938"/>
            <a:ext cx="9163897" cy="1664801"/>
            <a:chOff x="1526894" y="2517721"/>
            <a:chExt cx="8916098" cy="1619783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1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3155"/>
            <a:stretch>
              <a:fillRect/>
            </a:stretch>
          </p:blipFill>
          <p:spPr>
            <a:xfrm>
              <a:off x="1526894" y="2517721"/>
              <a:ext cx="8916098" cy="584775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1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787" r="64626"/>
            <a:stretch>
              <a:fillRect/>
            </a:stretch>
          </p:blipFill>
          <p:spPr>
            <a:xfrm>
              <a:off x="1717008" y="3102496"/>
              <a:ext cx="3153969" cy="1035008"/>
            </a:xfrm>
            <a:prstGeom prst="rect">
              <a:avLst/>
            </a:prstGeom>
          </p:spPr>
        </p:pic>
      </p:grpSp>
      <p:sp>
        <p:nvSpPr>
          <p:cNvPr id="3" name="椭圆 2"/>
          <p:cNvSpPr/>
          <p:nvPr/>
        </p:nvSpPr>
        <p:spPr>
          <a:xfrm>
            <a:off x="1475656" y="4447021"/>
            <a:ext cx="1152000" cy="7920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187624" y="3689548"/>
            <a:ext cx="10699576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latin typeface="Times New Roman" panose="02020603050405020304" pitchFamily="18" charset="0"/>
              </a:rPr>
              <a:t>    例：    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(271.15)</a:t>
            </a:r>
            <a:r>
              <a:rPr kumimoji="1" lang="en-US" altLang="zh-CN" sz="2400" b="1" baseline="-25000" dirty="0">
                <a:latin typeface="Times New Roman" panose="02020603050405020304" pitchFamily="18" charset="0"/>
              </a:rPr>
              <a:t>8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 = 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2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7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-1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+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5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×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400" b="1" baseline="30000" dirty="0">
                <a:solidFill>
                  <a:srgbClr val="FF0000"/>
                </a:solidFill>
                <a:latin typeface="Times New Roman" panose="02020603050405020304" pitchFamily="18" charset="0"/>
              </a:rPr>
              <a:t>-2</a:t>
            </a:r>
            <a:endParaRPr kumimoji="1" lang="en-US" altLang="zh-CN" sz="2400" b="1" baseline="300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en-US" altLang="zh-CN" sz="2400" b="1" baseline="300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baseline="30000" dirty="0">
                <a:solidFill>
                  <a:srgbClr val="6600CC"/>
                </a:solidFill>
                <a:latin typeface="Times New Roman" panose="02020603050405020304" pitchFamily="18" charset="0"/>
              </a:rPr>
              <a:t>      </a:t>
            </a:r>
            <a:r>
              <a:rPr kumimoji="1" lang="zh-CN" altLang="en-US" sz="2400" b="1" baseline="30000" dirty="0">
                <a:solidFill>
                  <a:schemeClr val="bg1"/>
                </a:solidFill>
                <a:latin typeface="Times New Roman" panose="02020603050405020304" pitchFamily="18" charset="0"/>
              </a:rPr>
              <a:t>  </a:t>
            </a:r>
            <a:r>
              <a:rPr kumimoji="1"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特点： 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基数：有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0 ~ 7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，共八个不同的符号。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                    权：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400" b="1" baseline="30000" dirty="0">
                <a:solidFill>
                  <a:srgbClr val="CC66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400" b="1" baseline="30000" dirty="0" err="1">
                <a:solidFill>
                  <a:srgbClr val="CC660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400" b="1" baseline="30000" dirty="0">
                <a:solidFill>
                  <a:srgbClr val="CC6600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，逢八进一。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                    一般用 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O 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表示，如 </a:t>
            </a:r>
            <a:r>
              <a:rPr kumimoji="1" lang="en-US" altLang="zh-CN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271.15O</a:t>
            </a:r>
            <a:r>
              <a:rPr kumimoji="1" lang="zh-CN" altLang="en-US" sz="2400" b="1" dirty="0">
                <a:solidFill>
                  <a:srgbClr val="CC6600"/>
                </a:solidFill>
                <a:latin typeface="Times New Roman" panose="02020603050405020304" pitchFamily="18" charset="0"/>
              </a:rPr>
              <a:t>。</a:t>
            </a:r>
            <a:endParaRPr kumimoji="1" lang="zh-CN" altLang="en-US" sz="2400" b="1" dirty="0">
              <a:solidFill>
                <a:srgbClr val="CC66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3249805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45155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528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教材及参考书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660057" y="1211243"/>
            <a:ext cx="6262586" cy="268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528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教材：          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528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>
              <a:lnSpc>
                <a:spcPct val="150000"/>
              </a:lnSpc>
              <a:defRPr/>
            </a:pPr>
            <a:r>
              <a:rPr kumimoji="1" lang="zh-CN" altLang="en-US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数字电子技术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基础（第三版），</a:t>
            </a:r>
            <a:r>
              <a:rPr kumimoji="1" lang="zh-CN" altLang="en-US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陈龙，盛庆华，黄继业，潘松，科学出版社，</a:t>
            </a:r>
            <a:r>
              <a:rPr kumimoji="1" lang="en-US" altLang="zh-CN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2019</a:t>
            </a:r>
            <a:endParaRPr kumimoji="1" lang="en-US" altLang="zh-CN" sz="20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>
              <a:lnSpc>
                <a:spcPct val="150000"/>
              </a:lnSpc>
              <a:defRPr/>
            </a:pP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 pitchFamily="18" charset="0"/>
              </a:rPr>
              <a:t>EDA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 pitchFamily="18" charset="0"/>
              </a:rPr>
              <a:t>技术实用教程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 pitchFamily="18" charset="0"/>
              </a:rPr>
              <a:t>——Verilog HDL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 pitchFamily="18" charset="0"/>
              </a:rPr>
              <a:t>（第六版），黄继业，潘松，科学出版社，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 pitchFamily="18" charset="0"/>
              </a:rPr>
              <a:t>2018</a:t>
            </a:r>
            <a:endParaRPr kumimoji="1"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660057" y="3867320"/>
            <a:ext cx="6335260" cy="2891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50000"/>
              </a:lnSpc>
              <a:spcAft>
                <a:spcPts val="1200"/>
              </a:spcAft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528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主要参考书：</a:t>
            </a:r>
            <a:r>
              <a:rPr kumimoji="1"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kumimoji="1" lang="en-US" altLang="zh-CN" sz="2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1" lang="zh-CN" altLang="zh-CN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数字电子技术基础（第六版），阎石，高等教育出版社，</a:t>
            </a:r>
            <a:r>
              <a:rPr kumimoji="1" lang="en-US" altLang="zh-CN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endParaRPr kumimoji="1" lang="en-US" altLang="zh-CN" sz="20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1" lang="en-US" altLang="zh-CN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数字电路与逻辑设计，邬春明 雷宇凌 李蕾，第三版，清华大学出版社，2023年</a:t>
            </a:r>
            <a:endParaRPr kumimoji="1" lang="en-US" altLang="zh-CN" sz="20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077" y="940348"/>
            <a:ext cx="1978129" cy="27943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8590" y="3938948"/>
            <a:ext cx="1895479" cy="2646237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3" name="图片 2" descr="形状&#10;&#10;低可信度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16" r="14323"/>
          <a:stretch>
            <a:fillRect/>
          </a:stretch>
        </p:blipFill>
        <p:spPr>
          <a:xfrm>
            <a:off x="9626456" y="940348"/>
            <a:ext cx="1996916" cy="27943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图片 9"/>
          <p:cNvPicPr/>
          <p:nvPr/>
        </p:nvPicPr>
        <p:blipFill>
          <a:blip r:embed="rId4"/>
          <a:stretch>
            <a:fillRect/>
          </a:stretch>
        </p:blipFill>
        <p:spPr>
          <a:xfrm>
            <a:off x="9267825" y="3896360"/>
            <a:ext cx="2637155" cy="2688590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1.3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不同数制间的转换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061042" y="1892083"/>
            <a:ext cx="5890480" cy="470429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1.2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数字系统中的数制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4052575" y="1337299"/>
            <a:ext cx="4509533" cy="470429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1.1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模拟信号与数字信号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4061042" y="3284288"/>
            <a:ext cx="6484245" cy="470429"/>
          </a:xfrm>
        </p:spPr>
        <p:txBody>
          <a:bodyPr>
            <a:normAutofit/>
          </a:bodyPr>
          <a:lstStyle/>
          <a:p>
            <a:pPr lvl="0"/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1.4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数字系统中数的表示方法和格式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4044109" y="3897872"/>
            <a:ext cx="5484520" cy="470429"/>
          </a:xfrm>
        </p:spPr>
        <p:txBody>
          <a:bodyPr>
            <a:normAutofit/>
          </a:bodyPr>
          <a:lstStyle/>
          <a:p>
            <a:pPr lvl="0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4027174" y="4511456"/>
            <a:ext cx="5408925" cy="518583"/>
          </a:xfrm>
        </p:spPr>
        <p:txBody>
          <a:bodyPr>
            <a:normAutofit/>
          </a:bodyPr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489263"/>
            <a:ext cx="6776575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83134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十六进制、二进制数转换为十进制数 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4281" y="2418735"/>
            <a:ext cx="73931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>
              <a:spcAft>
                <a:spcPts val="0"/>
              </a:spcAft>
            </a:pP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【例】将二进制数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(110101</a:t>
            </a:r>
            <a:r>
              <a:rPr lang="en-US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101)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转换为十进制数。</a:t>
            </a:r>
            <a:endParaRPr lang="zh-CN" altLang="zh-CN" sz="2400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61527" y="2989425"/>
            <a:ext cx="112871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zh-CN" sz="2400" kern="100" dirty="0">
                <a:latin typeface="宋体" panose="02010600030101010101" pitchFamily="2" charset="-122"/>
                <a:ea typeface="宋体" panose="02010600030101010101" pitchFamily="2" charset="-122"/>
              </a:rPr>
              <a:t>解：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(110101</a:t>
            </a:r>
            <a:r>
              <a:rPr lang="en-US" altLang="zh-CN" sz="2400" b="1" kern="100" dirty="0">
                <a:latin typeface="Times New Roman" panose="02020603050405020304" pitchFamily="18" charset="0"/>
                <a:ea typeface="华康简宋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101)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</a:t>
            </a:r>
            <a:r>
              <a:rPr lang="zh-CN" altLang="zh-CN" sz="2400" kern="100" dirty="0">
                <a:latin typeface="Times New Roman" panose="02020603050405020304" pitchFamily="18" charset="0"/>
                <a:ea typeface="华康简宋"/>
              </a:rPr>
              <a:t>＝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1×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5</a:t>
            </a:r>
            <a:r>
              <a:rPr lang="en-US" altLang="zh-CN" sz="2400" kern="100" baseline="30000" dirty="0">
                <a:latin typeface="Times New Roman" panose="02020603050405020304" pitchFamily="18" charset="0"/>
                <a:ea typeface="华康简宋"/>
              </a:rPr>
              <a:t> 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+ l×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4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 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+ 0×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3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+ 1×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+ 0×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1</a:t>
            </a:r>
            <a:r>
              <a:rPr lang="en-US" altLang="zh-CN" sz="2400" kern="100" baseline="30000" dirty="0">
                <a:latin typeface="Times New Roman" panose="02020603050405020304" pitchFamily="18" charset="0"/>
                <a:ea typeface="华康简宋"/>
              </a:rPr>
              <a:t> 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+ l×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0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+ 1×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-1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+ 0×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-2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+ 1×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-3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</a:t>
            </a:r>
            <a:endParaRPr lang="zh-CN" altLang="zh-CN" sz="2400" kern="100" dirty="0">
              <a:latin typeface="Times New Roman" panose="02020603050405020304" pitchFamily="18" charset="0"/>
              <a:ea typeface="华康简宋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981629" y="3560115"/>
            <a:ext cx="72827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</a:t>
            </a:r>
            <a:r>
              <a:rPr lang="zh-CN" altLang="zh-CN" sz="2400" kern="100" dirty="0">
                <a:latin typeface="Times New Roman" panose="02020603050405020304" pitchFamily="18" charset="0"/>
                <a:ea typeface="华康简宋"/>
              </a:rPr>
              <a:t>＝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32 + 16 + 0 + 4 + 0 + 1 + 0.5 + 0 + 0.125</a:t>
            </a:r>
            <a:r>
              <a:rPr lang="zh-CN" altLang="zh-CN" sz="2400" kern="100" dirty="0">
                <a:latin typeface="Times New Roman" panose="02020603050405020304" pitchFamily="18" charset="0"/>
                <a:ea typeface="华康简宋"/>
              </a:rPr>
              <a:t>＝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(53</a:t>
            </a:r>
            <a:r>
              <a:rPr lang="en-US" altLang="zh-CN" sz="2400" b="1" kern="100" dirty="0">
                <a:latin typeface="Times New Roman" panose="02020603050405020304" pitchFamily="18" charset="0"/>
                <a:ea typeface="华康简宋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625)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华康简宋"/>
              </a:rPr>
              <a:t> D</a:t>
            </a:r>
            <a:endParaRPr lang="zh-CN" altLang="en-US" sz="2400" dirty="0"/>
          </a:p>
        </p:txBody>
      </p:sp>
      <p:sp>
        <p:nvSpPr>
          <p:cNvPr id="12" name="矩形 11"/>
          <p:cNvSpPr/>
          <p:nvPr/>
        </p:nvSpPr>
        <p:spPr>
          <a:xfrm>
            <a:off x="125791" y="4251436"/>
            <a:ext cx="71497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>
              <a:spcAft>
                <a:spcPts val="0"/>
              </a:spcAft>
            </a:pP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【例】 将十六进制数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(4E5</a:t>
            </a:r>
            <a:r>
              <a:rPr lang="en-US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8)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转换为十进制数。</a:t>
            </a:r>
            <a:endParaRPr lang="zh-CN" altLang="zh-CN" sz="2400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79457" y="4822126"/>
            <a:ext cx="74126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zh-CN" sz="2400" kern="100" dirty="0">
                <a:latin typeface="宋体" panose="02010600030101010101" pitchFamily="2" charset="-122"/>
                <a:ea typeface="宋体" panose="02010600030101010101" pitchFamily="2" charset="-122"/>
              </a:rPr>
              <a:t>解：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(4E5</a:t>
            </a:r>
            <a:r>
              <a:rPr lang="en-US" altLang="zh-CN" sz="2400" b="1" kern="100" dirty="0">
                <a:latin typeface="Times New Roman" panose="02020603050405020304" pitchFamily="18" charset="0"/>
                <a:ea typeface="华康简宋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8)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华康简宋"/>
              </a:rPr>
              <a:t> H </a:t>
            </a:r>
            <a:r>
              <a:rPr lang="zh-CN" altLang="zh-CN" sz="2400" kern="100" dirty="0">
                <a:latin typeface="Times New Roman" panose="02020603050405020304" pitchFamily="18" charset="0"/>
                <a:ea typeface="华康简宋"/>
              </a:rPr>
              <a:t>＝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4×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(16)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2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 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+ E×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(16)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1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 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+ 5×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(16)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0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 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+ 8×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(16)</a:t>
            </a:r>
            <a:r>
              <a:rPr lang="en-US" altLang="zh-CN" sz="2400" kern="100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华康简宋"/>
              </a:rPr>
              <a:t>-1</a:t>
            </a:r>
            <a:endParaRPr lang="zh-CN" altLang="zh-CN" sz="2400" kern="100" dirty="0">
              <a:solidFill>
                <a:srgbClr val="FF0000"/>
              </a:solidFill>
              <a:latin typeface="Times New Roman" panose="02020603050405020304" pitchFamily="18" charset="0"/>
              <a:ea typeface="华康简宋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65090" y="5392816"/>
            <a:ext cx="76306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</a:t>
            </a:r>
            <a:r>
              <a:rPr lang="zh-CN" altLang="zh-CN" sz="2400" kern="100" dirty="0">
                <a:latin typeface="Times New Roman" panose="02020603050405020304" pitchFamily="18" charset="0"/>
                <a:ea typeface="华康简宋"/>
              </a:rPr>
              <a:t>　　　　 ＝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4×256 + 14×16 + 5×1 + 8×(1/16)</a:t>
            </a:r>
            <a:r>
              <a:rPr lang="zh-CN" altLang="zh-CN" sz="2400" kern="100" dirty="0">
                <a:latin typeface="Times New Roman" panose="02020603050405020304" pitchFamily="18" charset="0"/>
                <a:ea typeface="华康简宋"/>
              </a:rPr>
              <a:t>＝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 (1253</a:t>
            </a:r>
            <a:r>
              <a:rPr lang="en-US" altLang="zh-CN" sz="2400" b="1" kern="100" dirty="0">
                <a:latin typeface="Times New Roman" panose="02020603050405020304" pitchFamily="18" charset="0"/>
                <a:ea typeface="华康简宋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华康简宋"/>
              </a:rPr>
              <a:t>5)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华康简宋"/>
              </a:rPr>
              <a:t> D</a:t>
            </a:r>
            <a:endParaRPr lang="zh-CN" altLang="en-US" sz="2400" dirty="0"/>
          </a:p>
        </p:txBody>
      </p:sp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379457" y="1548890"/>
            <a:ext cx="2760781" cy="461665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135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hlink"/>
              </a:buClr>
            </a:pPr>
            <a:r>
              <a:rPr kumimoji="1" lang="zh-CN" altLang="en-US" sz="2400" b="1" dirty="0">
                <a:solidFill>
                  <a:schemeClr val="tx2"/>
                </a:solidFill>
              </a:rPr>
              <a:t>方法:    按权展开。</a:t>
            </a:r>
            <a:endParaRPr kumimoji="1" lang="zh-CN" altLang="en-US" sz="2400" b="1" dirty="0">
              <a:solidFill>
                <a:schemeClr val="tx2"/>
              </a:solidFill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2" grpId="0"/>
      <p:bldP spid="13" grpId="0"/>
      <p:bldP spid="14" grpId="0"/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2" y="516695"/>
            <a:ext cx="4651986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706504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十进制数转换为二进制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1092649" y="3260575"/>
            <a:ext cx="451214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11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222595" y="4627048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1228424" y="4258387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870156" y="4258387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1220739" y="3918607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878177" y="3918607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1217481" y="3589591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5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878829" y="3589591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737045" y="3260575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542104" y="1379280"/>
            <a:ext cx="5849510" cy="1015663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135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tx2"/>
                </a:solidFill>
              </a:rPr>
              <a:t>方法：整数部分除以二取余，余数倒置</a:t>
            </a:r>
            <a:endParaRPr kumimoji="1" lang="zh-CN" altLang="en-US" sz="2400" b="1" dirty="0">
              <a:solidFill>
                <a:schemeClr val="tx2"/>
              </a:solidFill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tx2"/>
                </a:solidFill>
              </a:rPr>
              <a:t>           小数部分乘以二取整，从上往下。</a:t>
            </a:r>
            <a:endParaRPr kumimoji="1" lang="zh-CN" altLang="en-US" sz="2400" b="1" dirty="0">
              <a:solidFill>
                <a:schemeClr val="tx2"/>
              </a:solidFill>
            </a:endParaRPr>
          </a:p>
        </p:txBody>
      </p:sp>
      <p:sp>
        <p:nvSpPr>
          <p:cNvPr id="15" name="Line 6"/>
          <p:cNvSpPr>
            <a:spLocks noChangeShapeType="1"/>
          </p:cNvSpPr>
          <p:nvPr/>
        </p:nvSpPr>
        <p:spPr bwMode="auto">
          <a:xfrm>
            <a:off x="1041845" y="3335096"/>
            <a:ext cx="0" cy="3048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16" name="Line 7"/>
          <p:cNvSpPr>
            <a:spLocks noChangeShapeType="1"/>
          </p:cNvSpPr>
          <p:nvPr/>
        </p:nvSpPr>
        <p:spPr bwMode="auto">
          <a:xfrm>
            <a:off x="1041845" y="3639896"/>
            <a:ext cx="4572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0" name="Line 8"/>
          <p:cNvSpPr>
            <a:spLocks noChangeShapeType="1"/>
          </p:cNvSpPr>
          <p:nvPr/>
        </p:nvSpPr>
        <p:spPr bwMode="auto">
          <a:xfrm>
            <a:off x="1153007" y="3639896"/>
            <a:ext cx="0" cy="324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1" name="Line 9"/>
          <p:cNvSpPr>
            <a:spLocks noChangeShapeType="1"/>
          </p:cNvSpPr>
          <p:nvPr/>
        </p:nvSpPr>
        <p:spPr bwMode="auto">
          <a:xfrm>
            <a:off x="1153007" y="3968767"/>
            <a:ext cx="3960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2" name="Line 10"/>
          <p:cNvSpPr>
            <a:spLocks noChangeShapeType="1"/>
          </p:cNvSpPr>
          <p:nvPr/>
        </p:nvSpPr>
        <p:spPr bwMode="auto">
          <a:xfrm flipH="1">
            <a:off x="1194244" y="3968767"/>
            <a:ext cx="0" cy="3168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3" name="Line 11"/>
          <p:cNvSpPr>
            <a:spLocks noChangeShapeType="1"/>
          </p:cNvSpPr>
          <p:nvPr/>
        </p:nvSpPr>
        <p:spPr bwMode="auto">
          <a:xfrm>
            <a:off x="1194245" y="4292767"/>
            <a:ext cx="3960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4" name="Line 12"/>
          <p:cNvSpPr>
            <a:spLocks noChangeShapeType="1"/>
          </p:cNvSpPr>
          <p:nvPr/>
        </p:nvSpPr>
        <p:spPr bwMode="auto">
          <a:xfrm>
            <a:off x="1270445" y="4292767"/>
            <a:ext cx="0" cy="360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1270445" y="4652767"/>
            <a:ext cx="3048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97829" y="5057935"/>
            <a:ext cx="1551322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11D=1011B</a:t>
            </a:r>
            <a:endParaRPr lang="zh-CN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Line 50"/>
          <p:cNvSpPr>
            <a:spLocks noChangeShapeType="1"/>
          </p:cNvSpPr>
          <p:nvPr/>
        </p:nvSpPr>
        <p:spPr bwMode="auto">
          <a:xfrm flipV="1">
            <a:off x="2030163" y="3807984"/>
            <a:ext cx="0" cy="9000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Arial" panose="020B0604020202020204" pitchFamily="34" charset="0"/>
            </a:endParaRPr>
          </a:p>
        </p:txBody>
      </p:sp>
      <p:sp>
        <p:nvSpPr>
          <p:cNvPr id="28" name="Text Box 25"/>
          <p:cNvSpPr txBox="1">
            <a:spLocks noChangeArrowheads="1"/>
          </p:cNvSpPr>
          <p:nvPr/>
        </p:nvSpPr>
        <p:spPr bwMode="auto">
          <a:xfrm>
            <a:off x="10708507" y="3295565"/>
            <a:ext cx="1259632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0.6875D</a:t>
            </a:r>
            <a:endParaRPr kumimoji="1"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endParaRPr kumimoji="1"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0.1011B</a:t>
            </a:r>
            <a:endParaRPr kumimoji="1" lang="zh-CN" altLang="en-US" sz="2000" b="1" baseline="-2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Line 3"/>
          <p:cNvSpPr>
            <a:spLocks noChangeShapeType="1"/>
          </p:cNvSpPr>
          <p:nvPr/>
        </p:nvSpPr>
        <p:spPr bwMode="auto">
          <a:xfrm>
            <a:off x="9021491" y="2653369"/>
            <a:ext cx="1371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Line 4"/>
          <p:cNvSpPr>
            <a:spLocks noChangeShapeType="1"/>
          </p:cNvSpPr>
          <p:nvPr/>
        </p:nvSpPr>
        <p:spPr bwMode="auto">
          <a:xfrm>
            <a:off x="9021491" y="3733489"/>
            <a:ext cx="1371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Line 5"/>
          <p:cNvSpPr>
            <a:spLocks noChangeShapeType="1"/>
          </p:cNvSpPr>
          <p:nvPr/>
        </p:nvSpPr>
        <p:spPr bwMode="auto">
          <a:xfrm>
            <a:off x="9021491" y="4844590"/>
            <a:ext cx="1371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Line 6"/>
          <p:cNvSpPr>
            <a:spLocks noChangeShapeType="1"/>
          </p:cNvSpPr>
          <p:nvPr/>
        </p:nvSpPr>
        <p:spPr bwMode="auto">
          <a:xfrm>
            <a:off x="9021491" y="5924710"/>
            <a:ext cx="1447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 Box 14"/>
          <p:cNvSpPr txBox="1">
            <a:spLocks noChangeArrowheads="1"/>
          </p:cNvSpPr>
          <p:nvPr/>
        </p:nvSpPr>
        <p:spPr bwMode="auto">
          <a:xfrm>
            <a:off x="9326291" y="2005297"/>
            <a:ext cx="1219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0.6875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 Box 15"/>
          <p:cNvSpPr txBox="1">
            <a:spLocks noChangeArrowheads="1"/>
          </p:cNvSpPr>
          <p:nvPr/>
        </p:nvSpPr>
        <p:spPr bwMode="auto">
          <a:xfrm>
            <a:off x="9134955" y="2318158"/>
            <a:ext cx="1219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F00A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2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 Box 16"/>
          <p:cNvSpPr txBox="1">
            <a:spLocks noChangeArrowheads="1"/>
          </p:cNvSpPr>
          <p:nvPr/>
        </p:nvSpPr>
        <p:spPr bwMode="auto">
          <a:xfrm>
            <a:off x="7040291" y="2653369"/>
            <a:ext cx="1752599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最高位    取  1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 Box 17"/>
          <p:cNvSpPr txBox="1">
            <a:spLocks noChangeArrowheads="1"/>
          </p:cNvSpPr>
          <p:nvPr/>
        </p:nvSpPr>
        <p:spPr bwMode="auto">
          <a:xfrm>
            <a:off x="9340355" y="3110569"/>
            <a:ext cx="89586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0.375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 Box 18"/>
          <p:cNvSpPr txBox="1">
            <a:spLocks noChangeArrowheads="1"/>
          </p:cNvSpPr>
          <p:nvPr/>
        </p:nvSpPr>
        <p:spPr bwMode="auto">
          <a:xfrm>
            <a:off x="9206955" y="3401726"/>
            <a:ext cx="1143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F00A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2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 Box 19"/>
          <p:cNvSpPr txBox="1">
            <a:spLocks noChangeArrowheads="1"/>
          </p:cNvSpPr>
          <p:nvPr/>
        </p:nvSpPr>
        <p:spPr bwMode="auto">
          <a:xfrm>
            <a:off x="8030891" y="3733489"/>
            <a:ext cx="771111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取   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 Box 20"/>
          <p:cNvSpPr txBox="1">
            <a:spLocks noChangeArrowheads="1"/>
          </p:cNvSpPr>
          <p:nvPr/>
        </p:nvSpPr>
        <p:spPr bwMode="auto">
          <a:xfrm>
            <a:off x="9296955" y="4495315"/>
            <a:ext cx="1295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F00A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2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 Box 21"/>
          <p:cNvSpPr txBox="1">
            <a:spLocks noChangeArrowheads="1"/>
          </p:cNvSpPr>
          <p:nvPr/>
        </p:nvSpPr>
        <p:spPr bwMode="auto">
          <a:xfrm>
            <a:off x="8030891" y="4885617"/>
            <a:ext cx="771111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取   1</a:t>
            </a:r>
            <a:endParaRPr kumimoji="1" lang="zh-CN" altLang="en-US" sz="2400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 Box 22"/>
          <p:cNvSpPr txBox="1">
            <a:spLocks noChangeArrowheads="1"/>
          </p:cNvSpPr>
          <p:nvPr/>
        </p:nvSpPr>
        <p:spPr bwMode="auto">
          <a:xfrm>
            <a:off x="9628387" y="5301790"/>
            <a:ext cx="685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Text Box 23"/>
          <p:cNvSpPr txBox="1">
            <a:spLocks noChangeArrowheads="1"/>
          </p:cNvSpPr>
          <p:nvPr/>
        </p:nvSpPr>
        <p:spPr bwMode="auto">
          <a:xfrm>
            <a:off x="9548955" y="5570499"/>
            <a:ext cx="838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F00A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2</a:t>
            </a:r>
            <a:endParaRPr kumimoji="1" lang="zh-CN" altLang="en-US" sz="2400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Text Box 24"/>
          <p:cNvSpPr txBox="1">
            <a:spLocks noChangeArrowheads="1"/>
          </p:cNvSpPr>
          <p:nvPr/>
        </p:nvSpPr>
        <p:spPr bwMode="auto">
          <a:xfrm>
            <a:off x="6964091" y="6000910"/>
            <a:ext cx="1944216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最低位     取   1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Line 30"/>
          <p:cNvSpPr>
            <a:spLocks noChangeShapeType="1"/>
          </p:cNvSpPr>
          <p:nvPr/>
        </p:nvSpPr>
        <p:spPr bwMode="auto">
          <a:xfrm>
            <a:off x="8792891" y="2149313"/>
            <a:ext cx="0" cy="4284000"/>
          </a:xfrm>
          <a:prstGeom prst="line">
            <a:avLst/>
          </a:prstGeom>
          <a:noFill/>
          <a:ln w="38100" cap="sq">
            <a:solidFill>
              <a:srgbClr val="FF33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 Box 17"/>
          <p:cNvSpPr txBox="1">
            <a:spLocks noChangeArrowheads="1"/>
          </p:cNvSpPr>
          <p:nvPr/>
        </p:nvSpPr>
        <p:spPr bwMode="auto">
          <a:xfrm>
            <a:off x="9412363" y="4200710"/>
            <a:ext cx="1010336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0.75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936983" y="5819098"/>
            <a:ext cx="7521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200" b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整数</a:t>
            </a:r>
            <a:endParaRPr lang="zh-CN" altLang="en-US" sz="2200" dirty="0">
              <a:solidFill>
                <a:srgbClr val="66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0964490" y="5001491"/>
            <a:ext cx="7521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200" b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小数</a:t>
            </a:r>
            <a:endParaRPr lang="zh-CN" altLang="en-US" sz="2200" dirty="0">
              <a:solidFill>
                <a:srgbClr val="66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 Box 5"/>
          <p:cNvSpPr txBox="1">
            <a:spLocks noChangeArrowheads="1"/>
          </p:cNvSpPr>
          <p:nvPr/>
        </p:nvSpPr>
        <p:spPr bwMode="auto">
          <a:xfrm>
            <a:off x="1557269" y="3260575"/>
            <a:ext cx="752129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余数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" name="Text Box 5"/>
          <p:cNvSpPr txBox="1">
            <a:spLocks noChangeArrowheads="1"/>
          </p:cNvSpPr>
          <p:nvPr/>
        </p:nvSpPr>
        <p:spPr bwMode="auto">
          <a:xfrm>
            <a:off x="1570180" y="3589591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0" name="Text Box 5"/>
          <p:cNvSpPr txBox="1">
            <a:spLocks noChangeArrowheads="1"/>
          </p:cNvSpPr>
          <p:nvPr/>
        </p:nvSpPr>
        <p:spPr bwMode="auto">
          <a:xfrm>
            <a:off x="1580647" y="3918607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1" name="Text Box 5"/>
          <p:cNvSpPr txBox="1">
            <a:spLocks noChangeArrowheads="1"/>
          </p:cNvSpPr>
          <p:nvPr/>
        </p:nvSpPr>
        <p:spPr bwMode="auto">
          <a:xfrm>
            <a:off x="1579291" y="4258387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2" name="Text Box 5"/>
          <p:cNvSpPr txBox="1">
            <a:spLocks noChangeArrowheads="1"/>
          </p:cNvSpPr>
          <p:nvPr/>
        </p:nvSpPr>
        <p:spPr bwMode="auto">
          <a:xfrm>
            <a:off x="1579291" y="4627048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3" name="Text Box 16"/>
          <p:cNvSpPr txBox="1">
            <a:spLocks noChangeArrowheads="1"/>
          </p:cNvSpPr>
          <p:nvPr/>
        </p:nvSpPr>
        <p:spPr bwMode="auto">
          <a:xfrm>
            <a:off x="9326291" y="2653369"/>
            <a:ext cx="94615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1.3750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Text Box 17"/>
          <p:cNvSpPr txBox="1">
            <a:spLocks noChangeArrowheads="1"/>
          </p:cNvSpPr>
          <p:nvPr/>
        </p:nvSpPr>
        <p:spPr bwMode="auto">
          <a:xfrm>
            <a:off x="9412363" y="3733489"/>
            <a:ext cx="1010336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0.75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Text Box 22"/>
          <p:cNvSpPr txBox="1">
            <a:spLocks noChangeArrowheads="1"/>
          </p:cNvSpPr>
          <p:nvPr/>
        </p:nvSpPr>
        <p:spPr bwMode="auto">
          <a:xfrm>
            <a:off x="9632637" y="4885617"/>
            <a:ext cx="685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.5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Text Box 22"/>
          <p:cNvSpPr txBox="1">
            <a:spLocks noChangeArrowheads="1"/>
          </p:cNvSpPr>
          <p:nvPr/>
        </p:nvSpPr>
        <p:spPr bwMode="auto">
          <a:xfrm>
            <a:off x="9744555" y="5994981"/>
            <a:ext cx="685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114281" y="2498884"/>
            <a:ext cx="67776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>
              <a:spcAft>
                <a:spcPts val="0"/>
              </a:spcAft>
            </a:pP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【例】将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十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进制数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(11</a:t>
            </a:r>
            <a:r>
              <a:rPr lang="en-US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6875)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转换为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二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进制数。</a:t>
            </a:r>
            <a:endParaRPr lang="zh-CN" altLang="zh-CN" sz="2400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2865550" y="3979119"/>
            <a:ext cx="46431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所以，</a:t>
            </a:r>
            <a:r>
              <a:rPr lang="en-US" altLang="zh-CN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(11.6875)</a:t>
            </a:r>
            <a:r>
              <a:rPr lang="en-US" altLang="zh-CN" sz="2400" kern="100" baseline="-250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 D </a:t>
            </a:r>
            <a:r>
              <a:rPr lang="zh-CN" altLang="zh-CN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＝</a:t>
            </a:r>
            <a:r>
              <a:rPr lang="en-US" altLang="zh-CN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 (1011.1011)</a:t>
            </a:r>
            <a:r>
              <a:rPr lang="en-US" altLang="zh-CN" sz="2400" kern="100" baseline="-250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 B </a:t>
            </a:r>
            <a:endParaRPr lang="zh-CN" altLang="en-US" sz="2400" dirty="0">
              <a:solidFill>
                <a:srgbClr val="0000FF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"/>
                            </p:stCondLst>
                            <p:childTnLst>
                              <p:par>
                                <p:cTn id="1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500"/>
                            </p:stCondLst>
                            <p:childTnLst>
                              <p:par>
                                <p:cTn id="1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00"/>
                            </p:stCondLst>
                            <p:childTnLst>
                              <p:par>
                                <p:cTn id="1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500"/>
                            </p:stCondLst>
                            <p:childTnLst>
                              <p:par>
                                <p:cTn id="1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500"/>
                            </p:stCondLst>
                            <p:childTnLst>
                              <p:par>
                                <p:cTn id="1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500"/>
                            </p:stCondLst>
                            <p:childTnLst>
                              <p:par>
                                <p:cTn id="2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6" grpId="0"/>
      <p:bldP spid="7" grpId="0"/>
      <p:bldP spid="8" grpId="0"/>
      <p:bldP spid="10" grpId="0"/>
      <p:bldP spid="12" grpId="0"/>
      <p:bldP spid="13" grpId="0"/>
      <p:bldP spid="14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 animBg="1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2" y="516695"/>
            <a:ext cx="4651986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706504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十进制数转换为八进制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542104" y="1379280"/>
            <a:ext cx="5849510" cy="1015663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135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tx2"/>
                </a:solidFill>
              </a:rPr>
              <a:t>方法：整数部分除以八取余，余数倒置</a:t>
            </a:r>
            <a:endParaRPr kumimoji="1" lang="zh-CN" altLang="en-US" sz="2400" b="1" dirty="0">
              <a:solidFill>
                <a:schemeClr val="tx2"/>
              </a:solidFill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tx2"/>
                </a:solidFill>
              </a:rPr>
              <a:t>           小数部分乘以八取整，从上往下。</a:t>
            </a:r>
            <a:endParaRPr kumimoji="1" lang="zh-CN" altLang="en-US" sz="2400" b="1" dirty="0">
              <a:solidFill>
                <a:schemeClr val="tx2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114281" y="2498884"/>
            <a:ext cx="70391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>
              <a:spcAft>
                <a:spcPts val="0"/>
              </a:spcAft>
            </a:pP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【例】将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十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进制数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(38</a:t>
            </a:r>
            <a:r>
              <a:rPr lang="en-US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296875)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转换为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八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进制数。</a:t>
            </a:r>
            <a:endParaRPr lang="zh-CN" altLang="zh-CN" sz="2400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2865550" y="3979119"/>
            <a:ext cx="46431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所以，</a:t>
            </a:r>
            <a:r>
              <a:rPr lang="en-US" altLang="zh-CN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(38.296875)</a:t>
            </a:r>
            <a:r>
              <a:rPr lang="en-US" altLang="zh-CN" sz="2400" kern="100" baseline="-250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 D </a:t>
            </a:r>
            <a:r>
              <a:rPr lang="zh-CN" altLang="zh-CN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＝</a:t>
            </a:r>
            <a:r>
              <a:rPr lang="en-US" altLang="zh-CN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 (46.23)</a:t>
            </a:r>
            <a:r>
              <a:rPr lang="en-US" altLang="zh-CN" sz="2400" kern="100" baseline="-250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 O </a:t>
            </a:r>
            <a:endParaRPr lang="zh-CN" altLang="en-US" sz="2400" dirty="0">
              <a:solidFill>
                <a:srgbClr val="0000FF"/>
              </a:solidFill>
            </a:endParaRPr>
          </a:p>
        </p:txBody>
      </p:sp>
      <p:sp>
        <p:nvSpPr>
          <p:cNvPr id="9" name="Text Box 15"/>
          <p:cNvSpPr txBox="1">
            <a:spLocks noChangeArrowheads="1"/>
          </p:cNvSpPr>
          <p:nvPr/>
        </p:nvSpPr>
        <p:spPr bwMode="auto">
          <a:xfrm>
            <a:off x="908887" y="3999531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1403071" y="3999531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559134" y="3644842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8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" name="Text Box 15"/>
          <p:cNvSpPr txBox="1">
            <a:spLocks noChangeArrowheads="1"/>
          </p:cNvSpPr>
          <p:nvPr/>
        </p:nvSpPr>
        <p:spPr bwMode="auto">
          <a:xfrm>
            <a:off x="899923" y="3644842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8" name="Text Box 15"/>
          <p:cNvSpPr txBox="1">
            <a:spLocks noChangeArrowheads="1"/>
          </p:cNvSpPr>
          <p:nvPr/>
        </p:nvSpPr>
        <p:spPr bwMode="auto">
          <a:xfrm>
            <a:off x="496271" y="3313401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8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0" name="Text Box 15"/>
          <p:cNvSpPr txBox="1">
            <a:spLocks noChangeArrowheads="1"/>
          </p:cNvSpPr>
          <p:nvPr/>
        </p:nvSpPr>
        <p:spPr bwMode="auto">
          <a:xfrm>
            <a:off x="770268" y="3313401"/>
            <a:ext cx="466794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38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" name="Text Box 15"/>
          <p:cNvSpPr txBox="1">
            <a:spLocks noChangeArrowheads="1"/>
          </p:cNvSpPr>
          <p:nvPr/>
        </p:nvSpPr>
        <p:spPr bwMode="auto">
          <a:xfrm>
            <a:off x="1324135" y="3313401"/>
            <a:ext cx="752129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余数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2" name="Text Box 15"/>
          <p:cNvSpPr txBox="1">
            <a:spLocks noChangeArrowheads="1"/>
          </p:cNvSpPr>
          <p:nvPr/>
        </p:nvSpPr>
        <p:spPr bwMode="auto">
          <a:xfrm>
            <a:off x="1412682" y="3644842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99698" y="4742220"/>
            <a:ext cx="1332416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38D=46O</a:t>
            </a:r>
            <a:endParaRPr lang="zh-CN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Line 50"/>
          <p:cNvSpPr>
            <a:spLocks noChangeShapeType="1"/>
          </p:cNvSpPr>
          <p:nvPr/>
        </p:nvSpPr>
        <p:spPr bwMode="auto">
          <a:xfrm flipV="1">
            <a:off x="1832032" y="3770172"/>
            <a:ext cx="0" cy="5400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Arial" panose="020B0604020202020204" pitchFamily="34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738852" y="5503383"/>
            <a:ext cx="7521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200" b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整数</a:t>
            </a:r>
            <a:endParaRPr lang="zh-CN" altLang="en-US" sz="2200" dirty="0">
              <a:solidFill>
                <a:srgbClr val="66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Line 16"/>
          <p:cNvSpPr>
            <a:spLocks noChangeShapeType="1"/>
          </p:cNvSpPr>
          <p:nvPr/>
        </p:nvSpPr>
        <p:spPr bwMode="auto">
          <a:xfrm>
            <a:off x="811535" y="3400626"/>
            <a:ext cx="0" cy="3048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67" name="Line 17"/>
          <p:cNvSpPr>
            <a:spLocks noChangeShapeType="1"/>
          </p:cNvSpPr>
          <p:nvPr/>
        </p:nvSpPr>
        <p:spPr bwMode="auto">
          <a:xfrm>
            <a:off x="811535" y="3705426"/>
            <a:ext cx="4572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68" name="Line 18"/>
          <p:cNvSpPr>
            <a:spLocks noChangeShapeType="1"/>
          </p:cNvSpPr>
          <p:nvPr/>
        </p:nvSpPr>
        <p:spPr bwMode="auto">
          <a:xfrm>
            <a:off x="887735" y="3705426"/>
            <a:ext cx="0" cy="324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69" name="Line 19"/>
          <p:cNvSpPr>
            <a:spLocks noChangeShapeType="1"/>
          </p:cNvSpPr>
          <p:nvPr/>
        </p:nvSpPr>
        <p:spPr bwMode="auto">
          <a:xfrm>
            <a:off x="887735" y="4029975"/>
            <a:ext cx="4572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70" name="Text Box 25"/>
          <p:cNvSpPr txBox="1">
            <a:spLocks noChangeArrowheads="1"/>
          </p:cNvSpPr>
          <p:nvPr/>
        </p:nvSpPr>
        <p:spPr bwMode="auto">
          <a:xfrm>
            <a:off x="9185666" y="5360336"/>
            <a:ext cx="2217977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algn="just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 296875D=0.23O</a:t>
            </a:r>
            <a:endParaRPr kumimoji="1" lang="zh-CN" altLang="en-US" sz="2000" b="1" baseline="-2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Line 3"/>
          <p:cNvSpPr>
            <a:spLocks noChangeShapeType="1"/>
          </p:cNvSpPr>
          <p:nvPr/>
        </p:nvSpPr>
        <p:spPr bwMode="auto">
          <a:xfrm>
            <a:off x="9981752" y="3456190"/>
            <a:ext cx="1371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Line 4"/>
          <p:cNvSpPr>
            <a:spLocks noChangeShapeType="1"/>
          </p:cNvSpPr>
          <p:nvPr/>
        </p:nvSpPr>
        <p:spPr bwMode="auto">
          <a:xfrm>
            <a:off x="9981752" y="4536310"/>
            <a:ext cx="1371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Text Box 14"/>
          <p:cNvSpPr txBox="1">
            <a:spLocks noChangeArrowheads="1"/>
          </p:cNvSpPr>
          <p:nvPr/>
        </p:nvSpPr>
        <p:spPr bwMode="auto">
          <a:xfrm>
            <a:off x="10156600" y="2808118"/>
            <a:ext cx="1219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296875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Text Box 15"/>
          <p:cNvSpPr txBox="1">
            <a:spLocks noChangeArrowheads="1"/>
          </p:cNvSpPr>
          <p:nvPr/>
        </p:nvSpPr>
        <p:spPr bwMode="auto">
          <a:xfrm>
            <a:off x="10084592" y="3120979"/>
            <a:ext cx="1219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F00A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8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Text Box 16"/>
          <p:cNvSpPr txBox="1">
            <a:spLocks noChangeArrowheads="1"/>
          </p:cNvSpPr>
          <p:nvPr/>
        </p:nvSpPr>
        <p:spPr bwMode="auto">
          <a:xfrm>
            <a:off x="7888112" y="3456190"/>
            <a:ext cx="186504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最高位      取  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Text Box 17"/>
          <p:cNvSpPr txBox="1">
            <a:spLocks noChangeArrowheads="1"/>
          </p:cNvSpPr>
          <p:nvPr/>
        </p:nvSpPr>
        <p:spPr bwMode="auto">
          <a:xfrm>
            <a:off x="10565448" y="3913390"/>
            <a:ext cx="838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 Box 18"/>
          <p:cNvSpPr txBox="1">
            <a:spLocks noChangeArrowheads="1"/>
          </p:cNvSpPr>
          <p:nvPr/>
        </p:nvSpPr>
        <p:spPr bwMode="auto">
          <a:xfrm>
            <a:off x="10192424" y="4204547"/>
            <a:ext cx="1143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F00A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 Box 24"/>
          <p:cNvSpPr txBox="1">
            <a:spLocks noChangeArrowheads="1"/>
          </p:cNvSpPr>
          <p:nvPr/>
        </p:nvSpPr>
        <p:spPr bwMode="auto">
          <a:xfrm>
            <a:off x="7901152" y="4544293"/>
            <a:ext cx="1852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最低位      取  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Line 30"/>
          <p:cNvSpPr>
            <a:spLocks noChangeShapeType="1"/>
          </p:cNvSpPr>
          <p:nvPr/>
        </p:nvSpPr>
        <p:spPr bwMode="auto">
          <a:xfrm>
            <a:off x="9753152" y="2952134"/>
            <a:ext cx="0" cy="2160000"/>
          </a:xfrm>
          <a:prstGeom prst="line">
            <a:avLst/>
          </a:prstGeom>
          <a:noFill/>
          <a:ln w="38100" cap="sq">
            <a:solidFill>
              <a:srgbClr val="FF33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10034918" y="6129630"/>
            <a:ext cx="7521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200" b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小数</a:t>
            </a:r>
            <a:endParaRPr lang="zh-CN" altLang="en-US" sz="2200" dirty="0">
              <a:solidFill>
                <a:srgbClr val="66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Text Box 17"/>
          <p:cNvSpPr txBox="1">
            <a:spLocks noChangeArrowheads="1"/>
          </p:cNvSpPr>
          <p:nvPr/>
        </p:nvSpPr>
        <p:spPr bwMode="auto">
          <a:xfrm>
            <a:off x="10547682" y="3456190"/>
            <a:ext cx="838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2" name="Text Box 17"/>
          <p:cNvSpPr txBox="1">
            <a:spLocks noChangeArrowheads="1"/>
          </p:cNvSpPr>
          <p:nvPr/>
        </p:nvSpPr>
        <p:spPr bwMode="auto">
          <a:xfrm>
            <a:off x="10817168" y="4544293"/>
            <a:ext cx="504054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57" grpId="0"/>
      <p:bldP spid="59" grpId="0"/>
      <p:bldP spid="9" grpId="0"/>
      <p:bldP spid="17" grpId="0"/>
      <p:bldP spid="18" grpId="0"/>
      <p:bldP spid="19" grpId="0"/>
      <p:bldP spid="58" grpId="0"/>
      <p:bldP spid="60" grpId="0"/>
      <p:bldP spid="61" grpId="0"/>
      <p:bldP spid="62" grpId="0"/>
      <p:bldP spid="63" grpId="0" animBg="1"/>
      <p:bldP spid="64" grpId="0" animBg="1"/>
      <p:bldP spid="65" grpId="0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/>
      <p:bldP spid="74" grpId="0"/>
      <p:bldP spid="75" grpId="0"/>
      <p:bldP spid="76" grpId="0"/>
      <p:bldP spid="77" grpId="0"/>
      <p:bldP spid="78" grpId="0"/>
      <p:bldP spid="79" grpId="0" animBg="1"/>
      <p:bldP spid="80" grpId="0"/>
      <p:bldP spid="81" grpId="0"/>
      <p:bldP spid="8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496009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706504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十进制数转换为十六进制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542104" y="1379280"/>
            <a:ext cx="5849510" cy="1015663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135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tx2"/>
                </a:solidFill>
              </a:rPr>
              <a:t>方法：整数部分除以十六取余，余数倒置</a:t>
            </a:r>
            <a:endParaRPr kumimoji="1" lang="zh-CN" altLang="en-US" sz="2400" b="1" dirty="0">
              <a:solidFill>
                <a:schemeClr val="tx2"/>
              </a:solidFill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tx2"/>
                </a:solidFill>
              </a:rPr>
              <a:t>           小数部分乘以十六取整，从上往下。</a:t>
            </a:r>
            <a:endParaRPr kumimoji="1" lang="zh-CN" altLang="en-US" sz="2400" b="1" dirty="0">
              <a:solidFill>
                <a:schemeClr val="tx2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114281" y="2498884"/>
            <a:ext cx="77011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>
              <a:spcAft>
                <a:spcPts val="0"/>
              </a:spcAft>
            </a:pP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【例】将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十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进制数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(100</a:t>
            </a:r>
            <a:r>
              <a:rPr lang="en-US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359375)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转换为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十六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进制数。</a:t>
            </a:r>
            <a:endParaRPr lang="zh-CN" altLang="zh-CN" sz="2400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2865550" y="3979119"/>
            <a:ext cx="46431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所以，</a:t>
            </a:r>
            <a:r>
              <a:rPr lang="en-US" altLang="zh-CN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(100. 359375)</a:t>
            </a:r>
            <a:r>
              <a:rPr lang="en-US" altLang="zh-CN" sz="2400" kern="100" baseline="-250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 D </a:t>
            </a:r>
            <a:r>
              <a:rPr lang="zh-CN" altLang="zh-CN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＝</a:t>
            </a:r>
            <a:r>
              <a:rPr lang="en-US" altLang="zh-CN" sz="2400" kern="1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 (64.5C)</a:t>
            </a:r>
            <a:r>
              <a:rPr lang="en-US" altLang="zh-CN" sz="2400" kern="100" baseline="-25000" dirty="0">
                <a:solidFill>
                  <a:srgbClr val="0000FF"/>
                </a:solidFill>
                <a:latin typeface="Times New Roman" panose="02020603050405020304" pitchFamily="18" charset="0"/>
                <a:ea typeface="华康简宋"/>
              </a:rPr>
              <a:t> H </a:t>
            </a:r>
            <a:endParaRPr lang="zh-CN" altLang="en-US" sz="2400" dirty="0">
              <a:solidFill>
                <a:srgbClr val="0000FF"/>
              </a:solidFill>
            </a:endParaRPr>
          </a:p>
        </p:txBody>
      </p:sp>
      <p:sp>
        <p:nvSpPr>
          <p:cNvPr id="2" name="Text Box 15"/>
          <p:cNvSpPr txBox="1">
            <a:spLocks noChangeArrowheads="1"/>
          </p:cNvSpPr>
          <p:nvPr/>
        </p:nvSpPr>
        <p:spPr bwMode="auto">
          <a:xfrm>
            <a:off x="936554" y="3295182"/>
            <a:ext cx="607859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100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Text Box 15"/>
          <p:cNvSpPr txBox="1">
            <a:spLocks noChangeArrowheads="1"/>
          </p:cNvSpPr>
          <p:nvPr/>
        </p:nvSpPr>
        <p:spPr bwMode="auto">
          <a:xfrm>
            <a:off x="1202590" y="3969891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Text Box 15"/>
          <p:cNvSpPr txBox="1">
            <a:spLocks noChangeArrowheads="1"/>
          </p:cNvSpPr>
          <p:nvPr/>
        </p:nvSpPr>
        <p:spPr bwMode="auto">
          <a:xfrm>
            <a:off x="1565511" y="3969891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650124" y="3619442"/>
            <a:ext cx="466794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16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" name="Text Box 15"/>
          <p:cNvSpPr txBox="1">
            <a:spLocks noChangeArrowheads="1"/>
          </p:cNvSpPr>
          <p:nvPr/>
        </p:nvSpPr>
        <p:spPr bwMode="auto">
          <a:xfrm>
            <a:off x="1203718" y="3619442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" name="Text Box 15"/>
          <p:cNvSpPr txBox="1">
            <a:spLocks noChangeArrowheads="1"/>
          </p:cNvSpPr>
          <p:nvPr/>
        </p:nvSpPr>
        <p:spPr bwMode="auto">
          <a:xfrm>
            <a:off x="1558329" y="3295182"/>
            <a:ext cx="752129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余数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" name="Text Box 15"/>
          <p:cNvSpPr txBox="1">
            <a:spLocks noChangeArrowheads="1"/>
          </p:cNvSpPr>
          <p:nvPr/>
        </p:nvSpPr>
        <p:spPr bwMode="auto">
          <a:xfrm>
            <a:off x="1555121" y="3619442"/>
            <a:ext cx="32573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54464" y="4716728"/>
            <a:ext cx="147348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100D=64H</a:t>
            </a:r>
            <a:endParaRPr lang="zh-CN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Line 50"/>
          <p:cNvSpPr>
            <a:spLocks noChangeShapeType="1"/>
          </p:cNvSpPr>
          <p:nvPr/>
        </p:nvSpPr>
        <p:spPr bwMode="auto">
          <a:xfrm flipV="1">
            <a:off x="1986798" y="3744680"/>
            <a:ext cx="0" cy="5400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93618" y="5477891"/>
            <a:ext cx="7521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200" b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整数</a:t>
            </a:r>
            <a:endParaRPr lang="zh-CN" altLang="en-US" sz="2200" dirty="0">
              <a:solidFill>
                <a:srgbClr val="66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Line 16"/>
          <p:cNvSpPr>
            <a:spLocks noChangeShapeType="1"/>
          </p:cNvSpPr>
          <p:nvPr/>
        </p:nvSpPr>
        <p:spPr bwMode="auto">
          <a:xfrm>
            <a:off x="966301" y="3375132"/>
            <a:ext cx="0" cy="3048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>
            <a:off x="966301" y="3679932"/>
            <a:ext cx="4572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1" name="Line 18"/>
          <p:cNvSpPr>
            <a:spLocks noChangeShapeType="1"/>
          </p:cNvSpPr>
          <p:nvPr/>
        </p:nvSpPr>
        <p:spPr bwMode="auto">
          <a:xfrm>
            <a:off x="1085437" y="3679932"/>
            <a:ext cx="0" cy="324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2" name="Line 19"/>
          <p:cNvSpPr>
            <a:spLocks noChangeShapeType="1"/>
          </p:cNvSpPr>
          <p:nvPr/>
        </p:nvSpPr>
        <p:spPr bwMode="auto">
          <a:xfrm>
            <a:off x="1085437" y="4004483"/>
            <a:ext cx="4320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3" name="Text Box 15"/>
          <p:cNvSpPr txBox="1">
            <a:spLocks noChangeArrowheads="1"/>
          </p:cNvSpPr>
          <p:nvPr/>
        </p:nvSpPr>
        <p:spPr bwMode="auto">
          <a:xfrm>
            <a:off x="508031" y="3295182"/>
            <a:ext cx="466794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16</a:t>
            </a:r>
            <a:endParaRPr kumimoji="1" lang="en-US" altLang="zh-C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4" name="Text Box 25"/>
          <p:cNvSpPr txBox="1">
            <a:spLocks noChangeArrowheads="1"/>
          </p:cNvSpPr>
          <p:nvPr/>
        </p:nvSpPr>
        <p:spPr bwMode="auto">
          <a:xfrm>
            <a:off x="9161622" y="5223562"/>
            <a:ext cx="2165362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algn="just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0.359375D=0.5CH</a:t>
            </a:r>
            <a:endParaRPr kumimoji="1" lang="zh-CN" altLang="en-US" sz="2000" b="1" baseline="-2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Line 3"/>
          <p:cNvSpPr>
            <a:spLocks noChangeShapeType="1"/>
          </p:cNvSpPr>
          <p:nvPr/>
        </p:nvSpPr>
        <p:spPr bwMode="auto">
          <a:xfrm>
            <a:off x="9957707" y="3319416"/>
            <a:ext cx="1371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Line 4"/>
          <p:cNvSpPr>
            <a:spLocks noChangeShapeType="1"/>
          </p:cNvSpPr>
          <p:nvPr/>
        </p:nvSpPr>
        <p:spPr bwMode="auto">
          <a:xfrm>
            <a:off x="9957707" y="4399536"/>
            <a:ext cx="1371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Box 14"/>
          <p:cNvSpPr txBox="1">
            <a:spLocks noChangeArrowheads="1"/>
          </p:cNvSpPr>
          <p:nvPr/>
        </p:nvSpPr>
        <p:spPr bwMode="auto">
          <a:xfrm>
            <a:off x="10132555" y="2671344"/>
            <a:ext cx="1219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359375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Box 15"/>
          <p:cNvSpPr txBox="1">
            <a:spLocks noChangeArrowheads="1"/>
          </p:cNvSpPr>
          <p:nvPr/>
        </p:nvSpPr>
        <p:spPr bwMode="auto">
          <a:xfrm>
            <a:off x="10060547" y="2984205"/>
            <a:ext cx="1219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F00A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Box 16"/>
          <p:cNvSpPr txBox="1">
            <a:spLocks noChangeArrowheads="1"/>
          </p:cNvSpPr>
          <p:nvPr/>
        </p:nvSpPr>
        <p:spPr bwMode="auto">
          <a:xfrm>
            <a:off x="7864067" y="3319416"/>
            <a:ext cx="186503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最高位      取  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Box 17"/>
          <p:cNvSpPr txBox="1">
            <a:spLocks noChangeArrowheads="1"/>
          </p:cNvSpPr>
          <p:nvPr/>
        </p:nvSpPr>
        <p:spPr bwMode="auto">
          <a:xfrm>
            <a:off x="10662507" y="3776616"/>
            <a:ext cx="838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0.75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 Box 18"/>
          <p:cNvSpPr txBox="1">
            <a:spLocks noChangeArrowheads="1"/>
          </p:cNvSpPr>
          <p:nvPr/>
        </p:nvSpPr>
        <p:spPr bwMode="auto">
          <a:xfrm>
            <a:off x="10145123" y="4067773"/>
            <a:ext cx="1143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F00A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 Box 24"/>
          <p:cNvSpPr txBox="1">
            <a:spLocks noChangeArrowheads="1"/>
          </p:cNvSpPr>
          <p:nvPr/>
        </p:nvSpPr>
        <p:spPr bwMode="auto">
          <a:xfrm>
            <a:off x="7851491" y="4407519"/>
            <a:ext cx="185968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最低位    取  1</a:t>
            </a: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Line 30"/>
          <p:cNvSpPr>
            <a:spLocks noChangeShapeType="1"/>
          </p:cNvSpPr>
          <p:nvPr/>
        </p:nvSpPr>
        <p:spPr bwMode="auto">
          <a:xfrm>
            <a:off x="9729107" y="2815360"/>
            <a:ext cx="0" cy="2160000"/>
          </a:xfrm>
          <a:prstGeom prst="line">
            <a:avLst/>
          </a:prstGeom>
          <a:noFill/>
          <a:ln w="38100" cap="sq">
            <a:solidFill>
              <a:srgbClr val="FF33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EAEAE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010873" y="5992856"/>
            <a:ext cx="7521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200" b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小数</a:t>
            </a:r>
            <a:endParaRPr lang="zh-CN" altLang="en-US" sz="2200" dirty="0">
              <a:solidFill>
                <a:srgbClr val="66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 Box 17"/>
          <p:cNvSpPr txBox="1">
            <a:spLocks noChangeArrowheads="1"/>
          </p:cNvSpPr>
          <p:nvPr/>
        </p:nvSpPr>
        <p:spPr bwMode="auto">
          <a:xfrm>
            <a:off x="10651005" y="3319416"/>
            <a:ext cx="838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kumimoji="1" lang="zh-CN" altLang="en-US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.75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 Box 17"/>
          <p:cNvSpPr txBox="1">
            <a:spLocks noChangeArrowheads="1"/>
          </p:cNvSpPr>
          <p:nvPr/>
        </p:nvSpPr>
        <p:spPr bwMode="auto">
          <a:xfrm>
            <a:off x="10662507" y="4407519"/>
            <a:ext cx="838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sy="50000" kx="2453608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000" b="1" dirty="0">
                <a:solidFill>
                  <a:srgbClr val="200B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12.0</a:t>
            </a:r>
            <a:endParaRPr kumimoji="1" lang="zh-CN" altLang="en-US" sz="2000" b="1" dirty="0">
              <a:solidFill>
                <a:srgbClr val="200B5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57" grpId="0"/>
      <p:bldP spid="59" grpId="0"/>
      <p:bldP spid="2" grpId="0"/>
      <p:bldP spid="3" grpId="0"/>
      <p:bldP spid="4" grpId="0"/>
      <p:bldP spid="6" grpId="0"/>
      <p:bldP spid="7" grpId="0"/>
      <p:bldP spid="8" grpId="0"/>
      <p:bldP spid="10" grpId="0"/>
      <p:bldP spid="12" grpId="0" animBg="1"/>
      <p:bldP spid="13" grpId="0" animBg="1"/>
      <p:bldP spid="15" grpId="0"/>
      <p:bldP spid="16" grpId="0" animBg="1"/>
      <p:bldP spid="20" grpId="0" animBg="1"/>
      <p:bldP spid="21" grpId="0" animBg="1"/>
      <p:bldP spid="22" grpId="0" animBg="1"/>
      <p:bldP spid="23" grpId="0"/>
      <p:bldP spid="24" grpId="0" animBg="1"/>
      <p:bldP spid="25" grpId="0" animBg="1"/>
      <p:bldP spid="26" grpId="0" animBg="1"/>
      <p:bldP spid="27" grpId="0"/>
      <p:bldP spid="28" grpId="0"/>
      <p:bldP spid="29" grpId="0"/>
      <p:bldP spid="30" grpId="0"/>
      <p:bldP spid="31" grpId="0"/>
      <p:bldP spid="32" grpId="0"/>
      <p:bldP spid="33" grpId="0" animBg="1"/>
      <p:bldP spid="34" grpId="0"/>
      <p:bldP spid="35" grpId="0"/>
      <p:bldP spid="3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5675717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760048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二进制数与十六进制间的转换 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55503" y="3931218"/>
            <a:ext cx="90686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>
              <a:spcAft>
                <a:spcPts val="0"/>
              </a:spcAft>
            </a:pP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【例】 将二进制数（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10110101011</a:t>
            </a:r>
            <a:r>
              <a:rPr lang="en-US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.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100101)</a:t>
            </a:r>
            <a:r>
              <a:rPr lang="en-US" altLang="zh-CN" sz="2400" kern="100" baseline="-25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B</a:t>
            </a:r>
            <a:r>
              <a:rPr lang="zh-CN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转换成十六进制数。</a:t>
            </a:r>
            <a:endParaRPr lang="zh-CN" altLang="zh-CN" sz="2400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77214"/>
          <a:stretch>
            <a:fillRect/>
          </a:stretch>
        </p:blipFill>
        <p:spPr>
          <a:xfrm>
            <a:off x="1300739" y="4520569"/>
            <a:ext cx="7612031" cy="3610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70867"/>
          <a:stretch>
            <a:fillRect/>
          </a:stretch>
        </p:blipFill>
        <p:spPr>
          <a:xfrm>
            <a:off x="2312095" y="6028692"/>
            <a:ext cx="7612031" cy="461665"/>
          </a:xfrm>
          <a:prstGeom prst="rect">
            <a:avLst/>
          </a:prstGeom>
        </p:spPr>
      </p:pic>
      <p:cxnSp>
        <p:nvCxnSpPr>
          <p:cNvPr id="4" name="直接箭头连接符 3"/>
          <p:cNvCxnSpPr/>
          <p:nvPr/>
        </p:nvCxnSpPr>
        <p:spPr>
          <a:xfrm>
            <a:off x="5964864" y="5104929"/>
            <a:ext cx="0" cy="2636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811617" y="546607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>
            <a:off x="6589586" y="5095291"/>
            <a:ext cx="0" cy="2636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418668" y="545643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直接箭头连接符 23"/>
          <p:cNvCxnSpPr/>
          <p:nvPr/>
        </p:nvCxnSpPr>
        <p:spPr>
          <a:xfrm>
            <a:off x="7214308" y="5098836"/>
            <a:ext cx="0" cy="2636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7070603" y="545998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7839030" y="5108474"/>
            <a:ext cx="0" cy="2636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7709714" y="546962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直接箭头连接符 27"/>
          <p:cNvCxnSpPr/>
          <p:nvPr/>
        </p:nvCxnSpPr>
        <p:spPr>
          <a:xfrm>
            <a:off x="8463750" y="5109469"/>
            <a:ext cx="0" cy="2636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8316766" y="547061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520513" y="1408888"/>
            <a:ext cx="8880445" cy="2308324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135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tx2"/>
                </a:solidFill>
              </a:rPr>
              <a:t>方法：</a:t>
            </a:r>
            <a:endParaRPr kumimoji="1" lang="en-US" altLang="zh-CN" sz="2400" b="1" dirty="0">
              <a:solidFill>
                <a:schemeClr val="tx2"/>
              </a:solidFill>
            </a:endParaRPr>
          </a:p>
          <a:p>
            <a:pPr marL="342900" lvl="1" indent="-342900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1" lang="zh-CN" altLang="en-US" sz="2400" b="1" dirty="0">
                <a:solidFill>
                  <a:schemeClr val="tx2"/>
                </a:solidFill>
              </a:rPr>
              <a:t>二进制→十六进制：将二进制数以小数点为界，四位一分，不足补</a:t>
            </a:r>
            <a:r>
              <a:rPr kumimoji="1"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kumimoji="1" lang="zh-CN" altLang="en-US" sz="2400" b="1" dirty="0">
                <a:solidFill>
                  <a:schemeClr val="tx2"/>
                </a:solidFill>
              </a:rPr>
              <a:t>，用一位十六进制数代替四位二进制数。</a:t>
            </a:r>
            <a:endParaRPr kumimoji="1" lang="en-US" altLang="zh-CN" sz="2400" b="1" dirty="0">
              <a:solidFill>
                <a:schemeClr val="tx2"/>
              </a:solidFill>
            </a:endParaRPr>
          </a:p>
          <a:p>
            <a:pPr marL="342900" lvl="1" indent="-342900" fontAlgn="base">
              <a:spcBef>
                <a:spcPct val="500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2400" b="1" dirty="0">
                <a:solidFill>
                  <a:schemeClr val="tx2"/>
                </a:solidFill>
              </a:rPr>
              <a:t>十六进制→二进制：将十六进制数以小数点为界，用四位二进制数代替一位十六进制数。</a:t>
            </a:r>
            <a:endParaRPr kumimoji="1" lang="en-US" altLang="zh-CN" sz="2400" b="1" dirty="0">
              <a:solidFill>
                <a:schemeClr val="tx2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7" grpId="0"/>
      <p:bldP spid="25" grpId="0"/>
      <p:bldP spid="27" grpId="0"/>
      <p:bldP spid="29" grpId="0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5725413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760048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二进制数与八进制数间的转换 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35029" y="4141439"/>
            <a:ext cx="65886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例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】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将八进制数（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5163)O 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转换成二进制数。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/>
          <a:srcRect b="47341"/>
          <a:stretch>
            <a:fillRect/>
          </a:stretch>
        </p:blipFill>
        <p:spPr>
          <a:xfrm>
            <a:off x="624274" y="4688051"/>
            <a:ext cx="9265959" cy="461665"/>
          </a:xfrm>
          <a:prstGeom prst="rect">
            <a:avLst/>
          </a:prstGeom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624274" y="1403228"/>
            <a:ext cx="10381254" cy="2308324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135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chemeClr val="tx2"/>
                </a:solidFill>
              </a:rPr>
              <a:t>方法：</a:t>
            </a:r>
            <a:endParaRPr kumimoji="1" lang="en-US" altLang="zh-CN" sz="2400" b="1" dirty="0">
              <a:solidFill>
                <a:schemeClr val="tx2"/>
              </a:solidFill>
            </a:endParaRPr>
          </a:p>
          <a:p>
            <a:pPr marL="342900" lvl="1" indent="-342900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1" lang="zh-CN" altLang="en-US" sz="2400" b="1" dirty="0">
                <a:solidFill>
                  <a:schemeClr val="tx2"/>
                </a:solidFill>
              </a:rPr>
              <a:t>二进制→八进制：将二进制数以小数点为界，三位一分，不足补</a:t>
            </a:r>
            <a:r>
              <a:rPr kumimoji="1"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kumimoji="1" lang="zh-CN" altLang="en-US" sz="2400" b="1" dirty="0">
                <a:solidFill>
                  <a:schemeClr val="tx2"/>
                </a:solidFill>
              </a:rPr>
              <a:t>，用一位八进制数代替三位二进制数。</a:t>
            </a:r>
            <a:endParaRPr kumimoji="1" lang="en-US" altLang="zh-CN" sz="2400" b="1" dirty="0">
              <a:solidFill>
                <a:schemeClr val="tx2"/>
              </a:solidFill>
            </a:endParaRPr>
          </a:p>
          <a:p>
            <a:pPr marL="342900" lvl="1" indent="-342900" fontAlgn="base">
              <a:spcBef>
                <a:spcPct val="500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2400" b="1" dirty="0">
                <a:solidFill>
                  <a:schemeClr val="tx2"/>
                </a:solidFill>
              </a:rPr>
              <a:t>八进制→二进制：将八进制数以小数点为界，用三位二进制数代替一位八进制数。</a:t>
            </a:r>
            <a:endParaRPr kumimoji="1" lang="en-US" altLang="zh-CN" sz="2400" b="1" dirty="0">
              <a:solidFill>
                <a:schemeClr val="tx2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 t="47341"/>
          <a:stretch>
            <a:fillRect/>
          </a:stretch>
        </p:blipFill>
        <p:spPr>
          <a:xfrm>
            <a:off x="1889857" y="5234663"/>
            <a:ext cx="9265959" cy="461666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1.4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数字系统中数的表示方法和格式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1.3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不同数制间的转换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1.2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数字系统中的数制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1.1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模拟信号与数字信号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表格 36"/>
          <p:cNvGraphicFramePr>
            <a:graphicFrameLocks noGrp="1"/>
          </p:cNvGraphicFramePr>
          <p:nvPr/>
        </p:nvGraphicFramePr>
        <p:xfrm>
          <a:off x="1008851" y="1897354"/>
          <a:ext cx="9965830" cy="4547548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1993166"/>
                <a:gridCol w="1993166"/>
                <a:gridCol w="1993166"/>
                <a:gridCol w="1993166"/>
                <a:gridCol w="1993166"/>
              </a:tblGrid>
              <a:tr h="4547548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noFill/>
                  </a:tcPr>
                </a:tc>
              </a:tr>
            </a:tbl>
          </a:graphicData>
        </a:graphic>
      </p:graphicFrame>
      <p:sp>
        <p:nvSpPr>
          <p:cNvPr id="11" name="圆角矩形 1"/>
          <p:cNvSpPr/>
          <p:nvPr/>
        </p:nvSpPr>
        <p:spPr>
          <a:xfrm>
            <a:off x="-348343" y="516695"/>
            <a:ext cx="32395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kumimoji="1" lang="en-US" altLang="zh-CN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十进制编码 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1012189" y="1897354"/>
          <a:ext cx="9962490" cy="461738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1992498"/>
                <a:gridCol w="1992498"/>
                <a:gridCol w="1992498"/>
                <a:gridCol w="1992498"/>
                <a:gridCol w="1992498"/>
              </a:tblGrid>
              <a:tr h="46173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十进制数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/>
                </a:tc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008851" y="2361320"/>
          <a:ext cx="1992498" cy="4083500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1992498"/>
              </a:tblGrid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0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3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6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7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8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9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3010952" y="2361402"/>
          <a:ext cx="1992498" cy="4083500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992498"/>
              </a:tblGrid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0000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0001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0010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0011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0100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0101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0110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0111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1000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effectLst/>
                        </a:rPr>
                        <a:t>1001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5006135" y="2361402"/>
          <a:ext cx="1992498" cy="4083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92498"/>
              </a:tblGrid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0000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0001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0010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0011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0100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1010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>
            <a:graphicFrameLocks noGrp="1"/>
          </p:cNvGraphicFramePr>
          <p:nvPr/>
        </p:nvGraphicFramePr>
        <p:xfrm>
          <a:off x="6993263" y="2361402"/>
          <a:ext cx="1992498" cy="4083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92498"/>
              </a:tblGrid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0000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0001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0010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0011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0100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1101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1110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8980390" y="2361402"/>
          <a:ext cx="3996390" cy="4083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98195"/>
                <a:gridCol w="1998195"/>
              </a:tblGrid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0011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0100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0101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0110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0111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1010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1011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835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1100</a:t>
                      </a:r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8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12657" marR="12657" marT="12657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2" name="矩形 31"/>
          <p:cNvSpPr/>
          <p:nvPr/>
        </p:nvSpPr>
        <p:spPr>
          <a:xfrm>
            <a:off x="3369060" y="1943557"/>
            <a:ext cx="81563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8421BCD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码               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5421BCD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码	      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2421BCD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码	             余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码</a:t>
            </a:r>
            <a:endParaRPr lang="zh-CN" altLang="en-US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3257006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kumimoji="1" lang="en-US" altLang="zh-CN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十进制编码 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871287" y="2156469"/>
          <a:ext cx="7632024" cy="4096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000"/>
                <a:gridCol w="1512000"/>
                <a:gridCol w="1008000"/>
                <a:gridCol w="216024"/>
                <a:gridCol w="1008000"/>
                <a:gridCol w="1728000"/>
                <a:gridCol w="1080000"/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十进制数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8421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BCD</a:t>
                      </a: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码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二进制数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十进制数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8421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BCD</a:t>
                      </a: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码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二进制数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1000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1000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9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1001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1001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0010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0010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0001 0000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1010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0011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0011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0001 0001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1011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0100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0100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12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0001 0010 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1100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0101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0101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13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0001 0011 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1101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0110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0110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14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0001 0100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1110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/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4166980" y="1484821"/>
            <a:ext cx="23729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8421  BCD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码表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0265" y="1410970"/>
            <a:ext cx="5958205" cy="5081905"/>
          </a:xfrm>
          <a:prstGeom prst="rect">
            <a:avLst/>
          </a:prstGeom>
        </p:spPr>
      </p:pic>
      <p:sp>
        <p:nvSpPr>
          <p:cNvPr id="11" name="圆角矩形 1"/>
          <p:cNvSpPr/>
          <p:nvPr/>
        </p:nvSpPr>
        <p:spPr>
          <a:xfrm>
            <a:off x="-348343" y="516695"/>
            <a:ext cx="3249805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4515539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528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课程内容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528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3100705" y="1426210"/>
            <a:ext cx="6990715" cy="1476375"/>
          </a:xfrm>
          <a:prstGeom prst="roundRect">
            <a:avLst>
              <a:gd name="adj" fmla="val 9935"/>
            </a:avLst>
          </a:prstGeom>
          <a:ln>
            <a:solidFill>
              <a:srgbClr val="C00000"/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3100705" y="2977515"/>
            <a:ext cx="6990715" cy="1415415"/>
          </a:xfrm>
          <a:prstGeom prst="roundRect">
            <a:avLst>
              <a:gd name="adj" fmla="val 9935"/>
            </a:avLst>
          </a:prstGeom>
          <a:ln>
            <a:solidFill>
              <a:srgbClr val="C00000"/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3100705" y="4453890"/>
            <a:ext cx="6990715" cy="948055"/>
          </a:xfrm>
          <a:prstGeom prst="roundRect">
            <a:avLst>
              <a:gd name="adj" fmla="val 9935"/>
            </a:avLst>
          </a:prstGeom>
          <a:ln>
            <a:solidFill>
              <a:srgbClr val="C00000"/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3100705" y="5462905"/>
            <a:ext cx="6990715" cy="948055"/>
          </a:xfrm>
          <a:prstGeom prst="roundRect">
            <a:avLst>
              <a:gd name="adj" fmla="val 9935"/>
            </a:avLst>
          </a:prstGeom>
          <a:ln>
            <a:solidFill>
              <a:srgbClr val="C00000"/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290560" y="1974215"/>
            <a:ext cx="1323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基础知识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290560" y="3502660"/>
            <a:ext cx="1612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组合逻辑电路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290560" y="4743450"/>
            <a:ext cx="1612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时序逻辑电路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290560" y="5761990"/>
            <a:ext cx="1612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高级应用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云形标注 15"/>
          <p:cNvSpPr/>
          <p:nvPr/>
        </p:nvSpPr>
        <p:spPr>
          <a:xfrm>
            <a:off x="7986395" y="106680"/>
            <a:ext cx="3301365" cy="1232535"/>
          </a:xfrm>
          <a:prstGeom prst="cloudCallout">
            <a:avLst>
              <a:gd name="adj1" fmla="val -26995"/>
              <a:gd name="adj2" fmla="val 79520"/>
            </a:avLst>
          </a:prstGeom>
        </p:spPr>
        <p:style>
          <a:lnRef idx="0">
            <a:srgbClr val="FFFFFF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学什么？</a:t>
            </a:r>
            <a:endParaRPr lang="zh-CN" altLang="en-US" sz="32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3257006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kumimoji="1" lang="en-US" altLang="zh-CN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十进制编码 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40523" y="2062634"/>
            <a:ext cx="65886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例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】 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求出十进制数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972.65</a:t>
            </a:r>
            <a:r>
              <a:rPr lang="en-US" altLang="zh-CN" sz="2400" baseline="-25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10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 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的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8421 BCD 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码。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7352" b="59420"/>
          <a:stretch>
            <a:fillRect/>
          </a:stretch>
        </p:blipFill>
        <p:spPr>
          <a:xfrm>
            <a:off x="1755500" y="3461495"/>
            <a:ext cx="10735986" cy="396759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72648"/>
          <a:stretch>
            <a:fillRect/>
          </a:stretch>
        </p:blipFill>
        <p:spPr>
          <a:xfrm>
            <a:off x="674845" y="2641080"/>
            <a:ext cx="10735986" cy="8204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86772"/>
          <a:stretch>
            <a:fillRect/>
          </a:stretch>
        </p:blipFill>
        <p:spPr>
          <a:xfrm>
            <a:off x="2706428" y="5578918"/>
            <a:ext cx="10735986" cy="39675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42365" b="37700"/>
          <a:stretch>
            <a:fillRect/>
          </a:stretch>
        </p:blipFill>
        <p:spPr>
          <a:xfrm>
            <a:off x="1687260" y="4033435"/>
            <a:ext cx="10735986" cy="5979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72923" b="13850"/>
          <a:stretch>
            <a:fillRect/>
          </a:stretch>
        </p:blipFill>
        <p:spPr>
          <a:xfrm>
            <a:off x="1837388" y="4906767"/>
            <a:ext cx="10735986" cy="396759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3265714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kumimoji="1" lang="en-US" altLang="zh-CN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十进制编码 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6266" b="59234"/>
          <a:stretch>
            <a:fillRect/>
          </a:stretch>
        </p:blipFill>
        <p:spPr>
          <a:xfrm>
            <a:off x="861859" y="2805422"/>
            <a:ext cx="11114216" cy="855160"/>
          </a:xfrm>
          <a:prstGeom prst="rect">
            <a:avLst/>
          </a:prstGeom>
        </p:spPr>
      </p:pic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008999" y="2204939"/>
            <a:ext cx="722826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20002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【例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】 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用余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3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码对十进制数 </a:t>
            </a:r>
            <a:r>
              <a:rPr kumimoji="0" lang="en-US" altLang="zh-CN" sz="2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N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 = 5678</a:t>
            </a:r>
            <a:r>
              <a:rPr kumimoji="0" lang="en-US" altLang="zh-CN" sz="2400" b="0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10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进行编码。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40766" b="36169"/>
          <a:stretch>
            <a:fillRect/>
          </a:stretch>
        </p:blipFill>
        <p:spPr>
          <a:xfrm>
            <a:off x="861859" y="3660582"/>
            <a:ext cx="11114216" cy="80509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63995" r="59707" b="11940"/>
          <a:stretch>
            <a:fillRect/>
          </a:stretch>
        </p:blipFill>
        <p:spPr>
          <a:xfrm>
            <a:off x="861859" y="4465674"/>
            <a:ext cx="4478237" cy="83997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88223"/>
          <a:stretch>
            <a:fillRect/>
          </a:stretch>
        </p:blipFill>
        <p:spPr>
          <a:xfrm>
            <a:off x="861859" y="5305646"/>
            <a:ext cx="11114216" cy="411061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4154400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4425137" y="1945429"/>
            <a:ext cx="3347264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真值</a:t>
            </a:r>
            <a:r>
              <a:rPr kumimoji="1" lang="zh-CN" altLang="en-US" sz="2800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</a:t>
            </a:r>
            <a:r>
              <a:rPr kumimoji="1" lang="en-US" altLang="zh-CN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+5       101</a:t>
            </a:r>
            <a:endParaRPr kumimoji="1" lang="en-US" altLang="zh-CN" sz="2400" dirty="0">
              <a:cs typeface="Times New Roman" panose="02020603050405020304" pitchFamily="18" charset="0"/>
              <a:sym typeface="Times New Roman" panose="02020603050405020304" pitchFamily="18" charset="0"/>
            </a:endParaRPr>
          </a:p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      </a:t>
            </a:r>
            <a:r>
              <a:rPr kumimoji="1" lang="en-US" altLang="zh-CN" sz="1200" dirty="0">
                <a:cs typeface="Times New Roman" panose="02020603050405020304" pitchFamily="18" charset="0"/>
                <a:sym typeface="Times New Roman" panose="02020603050405020304" pitchFamily="18" charset="0"/>
              </a:rPr>
              <a:t> </a:t>
            </a:r>
            <a:r>
              <a:rPr kumimoji="1" lang="en-US" altLang="zh-CN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         </a:t>
            </a:r>
            <a:r>
              <a:rPr kumimoji="1" lang="en-US" altLang="zh-CN" sz="2400" dirty="0">
                <a:latin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-</a:t>
            </a:r>
            <a:r>
              <a:rPr kumimoji="1" lang="en-US" altLang="zh-CN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5      -101</a:t>
            </a:r>
            <a:endParaRPr kumimoji="1" lang="en-US" altLang="zh-CN" sz="2400" dirty="0"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2703214" y="3501179"/>
            <a:ext cx="6013403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zh-CN" altLang="en-US" sz="24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24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最高位当符号位：</a:t>
            </a:r>
            <a:r>
              <a:rPr kumimoji="1" lang="zh-CN" altLang="en-US" sz="1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“</a:t>
            </a:r>
            <a:r>
              <a:rPr kumimoji="1" lang="en-US" altLang="zh-CN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0</a:t>
            </a:r>
            <a:r>
              <a:rPr kumimoji="1" lang="zh-CN" altLang="en-US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”表示“</a:t>
            </a:r>
            <a:r>
              <a:rPr kumimoji="1" lang="en-US" altLang="zh-CN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+</a:t>
            </a:r>
            <a:r>
              <a:rPr kumimoji="1" lang="zh-CN" altLang="en-US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”</a:t>
            </a:r>
            <a:endParaRPr kumimoji="1" lang="en-US" altLang="zh-CN" sz="2400" dirty="0">
              <a:cs typeface="Times New Roman" panose="02020603050405020304" pitchFamily="18" charset="0"/>
              <a:sym typeface="Times New Roman" panose="02020603050405020304" pitchFamily="18" charset="0"/>
            </a:endParaRPr>
          </a:p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2400" dirty="0">
                <a:latin typeface="宋体" panose="02010600030101010101" pitchFamily="2" charset="-122"/>
              </a:rPr>
              <a:t>                  </a:t>
            </a:r>
            <a:r>
              <a:rPr kumimoji="1" lang="zh-CN" altLang="en-US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“</a:t>
            </a:r>
            <a:r>
              <a:rPr kumimoji="1" lang="en-US" altLang="zh-CN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1</a:t>
            </a:r>
            <a:r>
              <a:rPr kumimoji="1" lang="zh-CN" altLang="en-US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”表示“</a:t>
            </a:r>
            <a:r>
              <a:rPr kumimoji="1" lang="en-US" altLang="zh-CN" sz="2400" dirty="0">
                <a:latin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-</a:t>
            </a:r>
            <a:r>
              <a:rPr kumimoji="1" lang="zh-CN" altLang="en-US" sz="2400" dirty="0">
                <a:cs typeface="Times New Roman" panose="02020603050405020304" pitchFamily="18" charset="0"/>
                <a:sym typeface="Times New Roman" panose="02020603050405020304" pitchFamily="18" charset="0"/>
              </a:rPr>
              <a:t>”</a:t>
            </a:r>
            <a:endParaRPr kumimoji="1" lang="en-US" altLang="zh-CN" sz="2400" dirty="0"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97157" y="5072846"/>
            <a:ext cx="8915399" cy="50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带符号二进制数又有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3</a:t>
            </a: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种不同表达形式，即原码、反码和补码。</a:t>
            </a:r>
            <a:endParaRPr kumimoji="1" lang="zh-CN" altLang="en-US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556" name="Text Box 5"/>
          <p:cNvSpPr txBox="1">
            <a:spLocks noChangeArrowheads="1"/>
          </p:cNvSpPr>
          <p:nvPr/>
        </p:nvSpPr>
        <p:spPr bwMode="auto">
          <a:xfrm>
            <a:off x="626939" y="1807171"/>
            <a:ext cx="67818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 </a:t>
            </a: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原码表示法</a:t>
            </a:r>
            <a:endParaRPr lang="zh-CN" altLang="en-US" sz="20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047558" y="2559692"/>
            <a:ext cx="9577372" cy="904863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135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latin typeface="Times New Roman" panose="02020603050405020304" pitchFamily="18" charset="0"/>
              </a:rPr>
              <a:t>一个二进制数，用最高位表示数的符号，其后各位表示数值本身，这种表示方法称为原码。</a:t>
            </a:r>
            <a:endParaRPr kumimoji="1" lang="zh-CN" altLang="en-US" sz="2400" b="1" dirty="0">
              <a:latin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27713" y="4008165"/>
            <a:ext cx="7141644" cy="1841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</a:pP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一个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8</a:t>
            </a: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位二进制数原码的表示范围是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-127</a:t>
            </a: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～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+127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例如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: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X=+1011010B    [X]</a:t>
            </a:r>
            <a:r>
              <a:rPr kumimoji="1" lang="zh-CN" altLang="en-US" sz="2400" b="1" baseline="-25000" dirty="0">
                <a:solidFill>
                  <a:srgbClr val="000000"/>
                </a:solidFill>
                <a:latin typeface="Times New Roman" panose="02020603050405020304" pitchFamily="18" charset="0"/>
              </a:rPr>
              <a:t>原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=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1011010B</a:t>
            </a: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；</a:t>
            </a:r>
            <a:endParaRPr kumimoji="1" lang="zh-CN" altLang="en-US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X=-1011010B     [X]</a:t>
            </a:r>
            <a:r>
              <a:rPr kumimoji="1" lang="zh-CN" altLang="en-US" sz="2400" b="1" baseline="-25000" dirty="0">
                <a:solidFill>
                  <a:srgbClr val="000000"/>
                </a:solidFill>
                <a:latin typeface="Times New Roman" panose="02020603050405020304" pitchFamily="18" charset="0"/>
              </a:rPr>
              <a:t>原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=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1011010B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6" grpId="0"/>
      <p:bldP spid="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6"/>
          <p:cNvSpPr txBox="1">
            <a:spLocks noChangeArrowheads="1"/>
          </p:cNvSpPr>
          <p:nvPr/>
        </p:nvSpPr>
        <p:spPr bwMode="auto">
          <a:xfrm>
            <a:off x="1231694" y="1584783"/>
            <a:ext cx="9989584" cy="4756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50000"/>
              </a:lnSpc>
              <a:buNone/>
            </a:pPr>
            <a:r>
              <a:rPr lang="zh-CN" altLang="en-US" b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</a:t>
            </a:r>
            <a:r>
              <a:rPr lang="en-US" altLang="zh-CN" b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b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的原码</a:t>
            </a:r>
            <a:endParaRPr lang="zh-CN" altLang="en-US" b="1" dirty="0">
              <a:solidFill>
                <a:srgbClr val="CC66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8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位数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的原码：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[+0]</a:t>
            </a:r>
            <a:r>
              <a:rPr lang="zh-CN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原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0000000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		            [-0]</a:t>
            </a:r>
            <a:r>
              <a:rPr lang="zh-CN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原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0000000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即：数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的原码不唯一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None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优点：真值和其原码表示之间的对应关系简单，容易理解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缺点：计算机中用原码进行加减运算比较困难，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的表示不唯一</a:t>
            </a:r>
            <a:endParaRPr lang="zh-CN" altLang="en-US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150000"/>
              </a:lnSpc>
            </a:pPr>
            <a:endParaRPr lang="zh-CN" altLang="en-US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626939" y="1807171"/>
            <a:ext cx="67818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 </a:t>
            </a: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反码表示法</a:t>
            </a:r>
            <a:endParaRPr lang="zh-CN" altLang="en-US" sz="20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圆角矩形 1"/>
          <p:cNvSpPr/>
          <p:nvPr/>
        </p:nvSpPr>
        <p:spPr>
          <a:xfrm>
            <a:off x="-348342" y="516695"/>
            <a:ext cx="4154400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118116" y="2520897"/>
            <a:ext cx="9029736" cy="883319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135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latin typeface="Times New Roman" panose="02020603050405020304" pitchFamily="18" charset="0"/>
              </a:rPr>
              <a:t>正数的反码与原码相同。</a:t>
            </a:r>
            <a:endParaRPr kumimoji="1" lang="zh-CN" altLang="en-US" sz="2400" b="1" dirty="0"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latin typeface="Times New Roman" panose="02020603050405020304" pitchFamily="18" charset="0"/>
              </a:rPr>
              <a:t>负数的反码符号位为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，数值位将其原码的数值位逐位求反。</a:t>
            </a:r>
            <a:endParaRPr kumimoji="1" lang="zh-CN" altLang="en-US" sz="2400" b="1" dirty="0">
              <a:latin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33904" y="3725850"/>
            <a:ext cx="5670376" cy="224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</a:pP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反码的表示范围是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-127</a:t>
            </a: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～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+127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例如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: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	X=-1011010B    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	[X ]</a:t>
            </a:r>
            <a:r>
              <a:rPr kumimoji="1" lang="zh-CN" altLang="en-US" sz="2400" b="1" baseline="-25000" dirty="0">
                <a:solidFill>
                  <a:srgbClr val="000000"/>
                </a:solidFill>
                <a:latin typeface="Times New Roman" panose="02020603050405020304" pitchFamily="18" charset="0"/>
              </a:rPr>
              <a:t>原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=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1011010B   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	[X ]</a:t>
            </a:r>
            <a:r>
              <a:rPr kumimoji="1" lang="zh-CN" altLang="en-US" sz="2400" b="1" baseline="-25000" dirty="0">
                <a:solidFill>
                  <a:srgbClr val="000000"/>
                </a:solidFill>
                <a:latin typeface="Times New Roman" panose="02020603050405020304" pitchFamily="18" charset="0"/>
              </a:rPr>
              <a:t>反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=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0100101B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4"/>
          <p:cNvSpPr txBox="1">
            <a:spLocks noChangeArrowheads="1"/>
          </p:cNvSpPr>
          <p:nvPr/>
        </p:nvSpPr>
        <p:spPr bwMode="auto">
          <a:xfrm>
            <a:off x="1421092" y="1796844"/>
            <a:ext cx="7632700" cy="417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50000"/>
              </a:lnSpc>
              <a:buNone/>
            </a:pPr>
            <a:r>
              <a:rPr lang="zh-CN" altLang="en-US" b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</a:t>
            </a:r>
            <a:r>
              <a:rPr lang="en-US" altLang="zh-CN" b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b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的反码</a:t>
            </a:r>
            <a:endParaRPr lang="zh-CN" altLang="en-US" b="1" dirty="0">
              <a:solidFill>
                <a:srgbClr val="CC66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150000"/>
              </a:lnSpc>
            </a:pPr>
            <a:r>
              <a:rPr lang="en-US" altLang="zh-CN" sz="20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[+0]</a:t>
            </a:r>
            <a:r>
              <a:rPr lang="zh-CN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反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00000000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 eaLnBrk="1" hangingPunct="1">
              <a:lnSpc>
                <a:spcPct val="150000"/>
              </a:lnSpc>
              <a:buNone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[-0]</a:t>
            </a:r>
            <a:r>
              <a:rPr lang="zh-CN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反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11111111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 eaLnBrk="1" hangingPunct="1">
              <a:lnSpc>
                <a:spcPct val="150000"/>
              </a:lnSpc>
              <a:buNone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即：数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的反码不唯一 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626939" y="1415285"/>
            <a:ext cx="6781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 </a:t>
            </a:r>
            <a:r>
              <a:rPr kumimoji="1" lang="zh-CN" altLang="en-US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补码表示法</a:t>
            </a:r>
            <a:endParaRPr lang="zh-CN" altLang="en-US" sz="26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圆角矩形 1"/>
          <p:cNvSpPr/>
          <p:nvPr/>
        </p:nvSpPr>
        <p:spPr>
          <a:xfrm>
            <a:off x="-348343" y="516695"/>
            <a:ext cx="4154400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028665" y="2117872"/>
            <a:ext cx="9745353" cy="1311128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135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latin typeface="Times New Roman" panose="02020603050405020304" pitchFamily="18" charset="0"/>
              </a:rPr>
              <a:t>正数的补码与原码相同。</a:t>
            </a:r>
            <a:endParaRPr kumimoji="1" lang="zh-CN" altLang="en-US" sz="2400" b="1" dirty="0"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latin typeface="Times New Roman" panose="02020603050405020304" pitchFamily="18" charset="0"/>
              </a:rPr>
              <a:t>负数的补码符号位为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，数值位将其原码的数值位逐位求反后加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，即负数的反码加</a:t>
            </a:r>
            <a:r>
              <a:rPr kumimoji="1" lang="en-US" altLang="zh-CN" sz="24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400" b="1" dirty="0">
                <a:latin typeface="Times New Roman" panose="02020603050405020304" pitchFamily="18" charset="0"/>
              </a:rPr>
              <a:t>。</a:t>
            </a:r>
            <a:endParaRPr kumimoji="1" lang="en-US" altLang="zh-CN" sz="2400" b="1" dirty="0">
              <a:latin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73052" y="3763656"/>
            <a:ext cx="5670376" cy="14650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</a:pP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补码的表示范围是</a:t>
            </a:r>
            <a:r>
              <a:rPr kumimoji="1"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-128</a:t>
            </a: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～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+127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例如</a:t>
            </a: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: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X=-1011010B   [X ]</a:t>
            </a:r>
            <a:r>
              <a:rPr lang="zh-CN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补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0100110B</a:t>
            </a:r>
            <a:endParaRPr kumimoji="1" lang="en-US" altLang="zh-CN" sz="24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00199" y="5525997"/>
            <a:ext cx="5184576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50000"/>
              </a:spcBef>
            </a:pPr>
            <a:r>
              <a:rPr kumimoji="1" lang="zh-CN" altLang="en-US" sz="2200" b="1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注意：0 的补码只一个，即00000000</a:t>
            </a:r>
            <a:endParaRPr kumimoji="1" lang="zh-CN" altLang="en-US" sz="2200" b="1" dirty="0">
              <a:solidFill>
                <a:schemeClr val="hlin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ct val="50000"/>
              </a:spcBef>
            </a:pPr>
            <a:r>
              <a:rPr kumimoji="1" lang="zh-CN" altLang="en-US" sz="2200" b="1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10000000 </a:t>
            </a:r>
            <a:r>
              <a:rPr kumimoji="1" lang="en-US" altLang="zh-CN" sz="2200" b="1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1" lang="zh-CN" altLang="en-US" sz="2200" b="1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是-128的补码。</a:t>
            </a:r>
            <a:endParaRPr kumimoji="1" lang="zh-CN" altLang="en-US" sz="2200" b="1" dirty="0">
              <a:solidFill>
                <a:schemeClr val="hlin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 animBg="1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9"/>
          <p:cNvSpPr txBox="1">
            <a:spLocks noChangeArrowheads="1"/>
          </p:cNvSpPr>
          <p:nvPr/>
        </p:nvSpPr>
        <p:spPr bwMode="auto">
          <a:xfrm>
            <a:off x="1468354" y="1541014"/>
            <a:ext cx="7416800" cy="4800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50000"/>
              </a:lnSpc>
              <a:buNone/>
            </a:pPr>
            <a:r>
              <a:rPr lang="zh-CN" altLang="en-US" b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</a:t>
            </a:r>
            <a:r>
              <a:rPr lang="en-US" altLang="zh-CN" b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b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的补码</a:t>
            </a:r>
            <a:endParaRPr lang="zh-CN" alt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 eaLnBrk="1" hangingPunct="1">
              <a:lnSpc>
                <a:spcPct val="150000"/>
              </a:lnSpc>
              <a:buNone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[+0]</a:t>
            </a:r>
            <a:r>
              <a:rPr lang="zh-CN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补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00000000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 eaLnBrk="1" hangingPunct="1">
              <a:lnSpc>
                <a:spcPct val="150000"/>
              </a:lnSpc>
              <a:buNone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[-0]</a:t>
            </a:r>
            <a:r>
              <a:rPr lang="zh-CN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补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11111111+1=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00000000 (mod 2</a:t>
            </a:r>
            <a:r>
              <a:rPr lang="en-US" altLang="zh-CN" sz="24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150000"/>
              </a:lnSpc>
            </a:pP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150000"/>
              </a:lnSpc>
            </a:pP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即：数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的补码唯一，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[0]</a:t>
            </a:r>
            <a:r>
              <a:rPr lang="zh-CN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补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00000000</a:t>
            </a: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150000"/>
              </a:lnSpc>
            </a:pPr>
            <a:endParaRPr lang="zh-CN" altLang="en-US" b="1" baseline="500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1"/>
          <p:cNvSpPr txBox="1">
            <a:spLocks noChangeArrowheads="1"/>
          </p:cNvSpPr>
          <p:nvPr/>
        </p:nvSpPr>
        <p:spPr bwMode="auto">
          <a:xfrm>
            <a:off x="5500802" y="4025551"/>
            <a:ext cx="2082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 kumimoji="1"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对</a:t>
            </a:r>
            <a:r>
              <a:rPr kumimoji="1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8</a:t>
            </a:r>
            <a:r>
              <a:rPr kumimoji="1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位字长，进位被舍掉</a:t>
            </a:r>
            <a:endParaRPr kumimoji="1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5" name="直接箭头连接符 3"/>
          <p:cNvCxnSpPr>
            <a:cxnSpLocks noChangeShapeType="1"/>
          </p:cNvCxnSpPr>
          <p:nvPr/>
        </p:nvCxnSpPr>
        <p:spPr bwMode="auto">
          <a:xfrm flipH="1" flipV="1">
            <a:off x="5213465" y="3546126"/>
            <a:ext cx="287337" cy="576263"/>
          </a:xfrm>
          <a:prstGeom prst="straightConnector1">
            <a:avLst/>
          </a:prstGeom>
          <a:noFill/>
          <a:ln w="28575" cap="sq" algn="ctr">
            <a:solidFill>
              <a:srgbClr val="F00A72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887103" y="2060814"/>
          <a:ext cx="10249472" cy="4394889"/>
        </p:xfrm>
        <a:graphic>
          <a:graphicData uri="http://schemas.openxmlformats.org/drawingml/2006/table">
            <a:tbl>
              <a:tblPr/>
              <a:tblGrid>
                <a:gridCol w="1281184"/>
                <a:gridCol w="1281184"/>
                <a:gridCol w="1281184"/>
                <a:gridCol w="1281184"/>
                <a:gridCol w="1281184"/>
                <a:gridCol w="1281184"/>
                <a:gridCol w="1281184"/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905468" y="2065165"/>
          <a:ext cx="5124736" cy="488321"/>
        </p:xfrm>
        <a:graphic>
          <a:graphicData uri="http://schemas.openxmlformats.org/drawingml/2006/table">
            <a:tbl>
              <a:tblPr/>
              <a:tblGrid>
                <a:gridCol w="1281184"/>
                <a:gridCol w="1281184"/>
                <a:gridCol w="1281184"/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20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20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20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20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原码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反码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补码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格 20"/>
          <p:cNvGraphicFramePr>
            <a:graphicFrameLocks noGrp="1"/>
          </p:cNvGraphicFramePr>
          <p:nvPr/>
        </p:nvGraphicFramePr>
        <p:xfrm>
          <a:off x="6011839" y="2065165"/>
          <a:ext cx="5124736" cy="488321"/>
        </p:xfrm>
        <a:graphic>
          <a:graphicData uri="http://schemas.openxmlformats.org/drawingml/2006/table">
            <a:tbl>
              <a:tblPr/>
              <a:tblGrid>
                <a:gridCol w="1281184"/>
                <a:gridCol w="1281184"/>
                <a:gridCol w="1281184"/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20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20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20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20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原码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反码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补码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格 21"/>
          <p:cNvGraphicFramePr>
            <a:graphicFrameLocks noGrp="1"/>
          </p:cNvGraphicFramePr>
          <p:nvPr/>
        </p:nvGraphicFramePr>
        <p:xfrm>
          <a:off x="887103" y="2543785"/>
          <a:ext cx="1281184" cy="3906568"/>
        </p:xfrm>
        <a:graphic>
          <a:graphicData uri="http://schemas.openxmlformats.org/drawingml/2006/table">
            <a:tbl>
              <a:tblPr/>
              <a:tblGrid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0111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0110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0101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0100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0011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0010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" name="表格 22"/>
          <p:cNvGraphicFramePr>
            <a:graphicFrameLocks noGrp="1"/>
          </p:cNvGraphicFramePr>
          <p:nvPr/>
        </p:nvGraphicFramePr>
        <p:xfrm>
          <a:off x="2186652" y="2557837"/>
          <a:ext cx="1281184" cy="3906568"/>
        </p:xfrm>
        <a:graphic>
          <a:graphicData uri="http://schemas.openxmlformats.org/drawingml/2006/table">
            <a:tbl>
              <a:tblPr/>
              <a:tblGrid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+7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+6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+5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+3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+2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" name="表格 23"/>
          <p:cNvGraphicFramePr>
            <a:graphicFrameLocks noGrp="1"/>
          </p:cNvGraphicFramePr>
          <p:nvPr/>
        </p:nvGraphicFramePr>
        <p:xfrm>
          <a:off x="3454481" y="2562188"/>
          <a:ext cx="1281184" cy="3906568"/>
        </p:xfrm>
        <a:graphic>
          <a:graphicData uri="http://schemas.openxmlformats.org/drawingml/2006/table">
            <a:tbl>
              <a:tblPr/>
              <a:tblGrid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+7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+6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+5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+3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+2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5" name="表格 24"/>
          <p:cNvGraphicFramePr>
            <a:graphicFrameLocks noGrp="1"/>
          </p:cNvGraphicFramePr>
          <p:nvPr/>
        </p:nvGraphicFramePr>
        <p:xfrm>
          <a:off x="4734640" y="2562188"/>
          <a:ext cx="1281184" cy="3906568"/>
        </p:xfrm>
        <a:graphic>
          <a:graphicData uri="http://schemas.openxmlformats.org/drawingml/2006/table">
            <a:tbl>
              <a:tblPr/>
              <a:tblGrid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+7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+6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+5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+3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+2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6" name="表格 25"/>
          <p:cNvGraphicFramePr>
            <a:graphicFrameLocks noGrp="1"/>
          </p:cNvGraphicFramePr>
          <p:nvPr/>
        </p:nvGraphicFramePr>
        <p:xfrm>
          <a:off x="6005349" y="2540610"/>
          <a:ext cx="1281184" cy="3906568"/>
        </p:xfrm>
        <a:graphic>
          <a:graphicData uri="http://schemas.openxmlformats.org/drawingml/2006/table">
            <a:tbl>
              <a:tblPr/>
              <a:tblGrid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1001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1010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1011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1101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1110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1111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7" name="表格 26"/>
          <p:cNvGraphicFramePr>
            <a:graphicFrameLocks noGrp="1"/>
          </p:cNvGraphicFramePr>
          <p:nvPr/>
        </p:nvGraphicFramePr>
        <p:xfrm>
          <a:off x="7291918" y="2562188"/>
          <a:ext cx="1281184" cy="3906568"/>
        </p:xfrm>
        <a:graphic>
          <a:graphicData uri="http://schemas.openxmlformats.org/drawingml/2006/table">
            <a:tbl>
              <a:tblPr/>
              <a:tblGrid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-2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-3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-5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-6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-7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8" name="表格 27"/>
          <p:cNvGraphicFramePr>
            <a:graphicFrameLocks noGrp="1"/>
          </p:cNvGraphicFramePr>
          <p:nvPr/>
        </p:nvGraphicFramePr>
        <p:xfrm>
          <a:off x="8566612" y="2561010"/>
          <a:ext cx="1281184" cy="3906568"/>
        </p:xfrm>
        <a:graphic>
          <a:graphicData uri="http://schemas.openxmlformats.org/drawingml/2006/table">
            <a:tbl>
              <a:tblPr/>
              <a:tblGrid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-7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-6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-5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-3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-2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" name="表格 28"/>
          <p:cNvGraphicFramePr>
            <a:graphicFrameLocks noGrp="1"/>
          </p:cNvGraphicFramePr>
          <p:nvPr/>
        </p:nvGraphicFramePr>
        <p:xfrm>
          <a:off x="9854839" y="2550313"/>
          <a:ext cx="1281184" cy="3906568"/>
        </p:xfrm>
        <a:graphic>
          <a:graphicData uri="http://schemas.openxmlformats.org/drawingml/2006/table">
            <a:tbl>
              <a:tblPr/>
              <a:tblGrid>
                <a:gridCol w="1281184"/>
              </a:tblGrid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-8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-7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-6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-5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-3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-2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883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944" marR="13944" marT="1394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0" name="矩形 29"/>
          <p:cNvSpPr/>
          <p:nvPr/>
        </p:nvSpPr>
        <p:spPr>
          <a:xfrm>
            <a:off x="4615440" y="1405055"/>
            <a:ext cx="28007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4位有符号数的表示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平行四边形 47"/>
          <p:cNvSpPr/>
          <p:nvPr/>
        </p:nvSpPr>
        <p:spPr>
          <a:xfrm>
            <a:off x="3107055" y="2284730"/>
            <a:ext cx="4782185" cy="2073275"/>
          </a:xfrm>
          <a:prstGeom prst="parallelogram">
            <a:avLst>
              <a:gd name="adj" fmla="val 15271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圆角矩形 1"/>
          <p:cNvSpPr/>
          <p:nvPr/>
        </p:nvSpPr>
        <p:spPr>
          <a:xfrm>
            <a:off x="-348343" y="516695"/>
            <a:ext cx="3249805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4515539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528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课程地位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528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cxnSp>
        <p:nvCxnSpPr>
          <p:cNvPr id="2" name="直接箭头连接符 1"/>
          <p:cNvCxnSpPr/>
          <p:nvPr/>
        </p:nvCxnSpPr>
        <p:spPr>
          <a:xfrm flipV="1">
            <a:off x="2939733" y="2240280"/>
            <a:ext cx="5000625" cy="328612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V="1">
            <a:off x="1796733" y="2240280"/>
            <a:ext cx="4542155" cy="30003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rot="16200000" flipV="1">
            <a:off x="2261076" y="4633436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rot="16200000" flipV="1">
            <a:off x="2881789" y="4228624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rot="16200000" flipV="1">
            <a:off x="3404076" y="3847624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rot="16200000" flipV="1">
            <a:off x="4024789" y="3442811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rot="16200000" flipV="1">
            <a:off x="4618514" y="3061811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rot="16200000" flipV="1">
            <a:off x="5261451" y="2633186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 rot="16200000" flipV="1">
            <a:off x="5904389" y="2204561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1510983" y="1740218"/>
            <a:ext cx="3857625" cy="2571750"/>
          </a:xfrm>
          <a:prstGeom prst="line">
            <a:avLst/>
          </a:prstGeom>
          <a:ln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1510983" y="1811655"/>
            <a:ext cx="2571750" cy="171450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 rot="16200000" flipV="1">
            <a:off x="3618389" y="5133499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rot="16200000" flipV="1">
            <a:off x="4239101" y="4728686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rot="16200000" flipV="1">
            <a:off x="4836001" y="4284186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 rot="16200000" flipV="1">
            <a:off x="5459889" y="3903186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rot="16200000" flipV="1">
            <a:off x="6047264" y="3490436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 rot="16200000" flipV="1">
            <a:off x="6690201" y="3061811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 rot="16200000" flipV="1">
            <a:off x="7333139" y="2633186"/>
            <a:ext cx="214313" cy="14287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V="1">
            <a:off x="4082733" y="2740343"/>
            <a:ext cx="4572000" cy="307181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603490" y="1823085"/>
            <a:ext cx="110744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信息载体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121718" y="1823085"/>
            <a:ext cx="6413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系统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cxnSp>
        <p:nvCxnSpPr>
          <p:cNvPr id="44" name="直接箭头连接符 43"/>
          <p:cNvCxnSpPr>
            <a:stCxn id="42" idx="1"/>
            <a:endCxn id="43" idx="3"/>
          </p:cNvCxnSpPr>
          <p:nvPr/>
        </p:nvCxnSpPr>
        <p:spPr>
          <a:xfrm flipH="1">
            <a:off x="6763385" y="2007235"/>
            <a:ext cx="840105" cy="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883083" y="1740218"/>
            <a:ext cx="693420" cy="245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相互作用</a:t>
            </a:r>
            <a:endParaRPr kumimoji="0" lang="zh-CN" altLang="en-US" sz="1000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513898" y="5526405"/>
            <a:ext cx="744220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数理方程</a:t>
            </a:r>
            <a:endParaRPr lang="en-US" altLang="zh-CN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量子物理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228273" y="5240655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随机过程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942807" y="4526280"/>
            <a:ext cx="102489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数字信号处理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657023" y="4097655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编程语言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014210" y="3883343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数据结构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227412" y="3708718"/>
            <a:ext cx="884555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计算机网络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717473" y="3191510"/>
            <a:ext cx="993140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en-US" altLang="zh-CN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</a:t>
            </a: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机器学习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通信原理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3656648" y="5261293"/>
            <a:ext cx="744220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电磁场与</a:t>
            </a:r>
            <a:endParaRPr lang="en-US" altLang="zh-CN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电磁波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799047" y="4954905"/>
            <a:ext cx="603885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元器件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371023" y="4596130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开关电路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347210" y="4881880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电路理论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4942523" y="4383405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布尔代数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5509260" y="4097338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微机原理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196330" y="3551238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算法理论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799898" y="3215005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网络理论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442835" y="2740343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认知理论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013484" y="4169093"/>
            <a:ext cx="603885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处理器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5617369" y="3708718"/>
            <a:ext cx="884555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计算机组成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与体系结构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6227922" y="3311843"/>
            <a:ext cx="603885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互联网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871335" y="2883218"/>
            <a:ext cx="744220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网络社会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2339975" y="4846955"/>
            <a:ext cx="109982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场</a:t>
            </a:r>
            <a:r>
              <a:rPr kumimoji="0" lang="en-US" altLang="zh-CN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—</a:t>
            </a: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电荷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940050" y="4418330"/>
            <a:ext cx="12446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电路</a:t>
            </a:r>
            <a:r>
              <a:rPr kumimoji="0" lang="en-US" altLang="zh-CN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--</a:t>
            </a: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电势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511233" y="4013518"/>
            <a:ext cx="12446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逻辑</a:t>
            </a:r>
            <a:r>
              <a:rPr kumimoji="0" lang="en-US" altLang="zh-CN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--</a:t>
            </a: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比特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074795" y="3584893"/>
            <a:ext cx="147383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程序</a:t>
            </a:r>
            <a:r>
              <a:rPr kumimoji="0" lang="en-US" altLang="zh-CN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--</a:t>
            </a: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处理器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4808220" y="3168968"/>
            <a:ext cx="12446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算法</a:t>
            </a:r>
            <a:r>
              <a:rPr kumimoji="0" lang="en-US" altLang="zh-CN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--</a:t>
            </a: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数据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289233" y="2799080"/>
            <a:ext cx="147383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网络</a:t>
            </a:r>
            <a:r>
              <a:rPr kumimoji="0" lang="en-US" altLang="zh-CN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--</a:t>
            </a:r>
            <a:r>
              <a:rPr lang="zh-CN" altLang="en-US" b="1" noProof="0" dirty="0"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数据包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6022658" y="2370455"/>
            <a:ext cx="12446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认知</a:t>
            </a:r>
            <a:r>
              <a:rPr kumimoji="0" lang="en-US" altLang="zh-CN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--</a:t>
            </a:r>
            <a:r>
              <a:rPr lang="zh-CN" altLang="en-US" b="1" noProof="0" dirty="0"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媒体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656398" y="4311968"/>
            <a:ext cx="744220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微波光电</a:t>
            </a:r>
            <a:endParaRPr lang="en-US" altLang="zh-CN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工程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2085181" y="3811905"/>
            <a:ext cx="1024890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highlight>
                  <a:srgbClr val="FFFF00"/>
                </a:highlight>
                <a:latin typeface="华文楷体" panose="02010600040101010101" pitchFamily="2" charset="-122"/>
                <a:ea typeface="华文楷体" panose="02010600040101010101" pitchFamily="2" charset="-122"/>
              </a:rPr>
              <a:t>模拟集成电路</a:t>
            </a:r>
            <a:endParaRPr lang="zh-CN" altLang="en-US" sz="1100" b="1" dirty="0">
              <a:solidFill>
                <a:schemeClr val="tx1"/>
              </a:solidFill>
              <a:highlight>
                <a:srgbClr val="FFFF00"/>
              </a:highligh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highlight>
                  <a:srgbClr val="FFFF00"/>
                </a:highlight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电路系统</a:t>
            </a:r>
            <a:endParaRPr lang="zh-CN" altLang="en-US" sz="1100" b="1" dirty="0">
              <a:solidFill>
                <a:schemeClr val="tx1"/>
              </a:solidFill>
              <a:highlight>
                <a:srgbClr val="FFFF00"/>
              </a:highlight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799398" y="3454718"/>
            <a:ext cx="744220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highlight>
                  <a:srgbClr val="FFFF00"/>
                </a:highlight>
                <a:latin typeface="华文楷体" panose="02010600040101010101" pitchFamily="2" charset="-122"/>
                <a:ea typeface="华文楷体" panose="02010600040101010101" pitchFamily="2" charset="-122"/>
              </a:rPr>
              <a:t>数字逻辑</a:t>
            </a:r>
            <a:endParaRPr lang="en-US" altLang="zh-CN" sz="1100" b="1" dirty="0">
              <a:solidFill>
                <a:schemeClr val="tx1"/>
              </a:solidFill>
              <a:highlight>
                <a:srgbClr val="FFFF00"/>
              </a:highligh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highlight>
                  <a:srgbClr val="FFFF00"/>
                </a:highlight>
                <a:latin typeface="华文楷体" panose="02010600040101010101" pitchFamily="2" charset="-122"/>
                <a:ea typeface="华文楷体" panose="02010600040101010101" pitchFamily="2" charset="-122"/>
              </a:rPr>
              <a:t>集成电路</a:t>
            </a:r>
            <a:endParaRPr lang="zh-CN" altLang="en-US" sz="1100" b="1" dirty="0">
              <a:solidFill>
                <a:schemeClr val="tx1"/>
              </a:solidFill>
              <a:highlight>
                <a:srgbClr val="FFFF00"/>
              </a:highligh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3372168" y="3026093"/>
            <a:ext cx="884555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数据库系统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操作系统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4085273" y="2668905"/>
            <a:ext cx="744220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应用软件</a:t>
            </a:r>
            <a:endParaRPr lang="en-US" altLang="zh-CN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算法库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4764723" y="2240280"/>
            <a:ext cx="744220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网络服务</a:t>
            </a:r>
            <a:endParaRPr lang="en-US" altLang="zh-CN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网络工具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5" name="TextBox 94"/>
          <p:cNvSpPr txBox="1"/>
          <p:nvPr/>
        </p:nvSpPr>
        <p:spPr>
          <a:xfrm rot="-2023604">
            <a:off x="1453833" y="2675255"/>
            <a:ext cx="3489325" cy="3371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6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各类专业知识与技能（电力、水利等）</a:t>
            </a:r>
            <a:endParaRPr lang="zh-CN" altLang="en-US" sz="16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6" name="TextBox 95"/>
          <p:cNvSpPr txBox="1"/>
          <p:nvPr/>
        </p:nvSpPr>
        <p:spPr>
          <a:xfrm rot="-2023604">
            <a:off x="1150620" y="2260918"/>
            <a:ext cx="2574925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28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工程系统应用</a:t>
            </a:r>
            <a:endParaRPr lang="zh-CN" altLang="en-US" sz="28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5330349" y="4983480"/>
            <a:ext cx="948055" cy="27559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00"/>
                </a:solidFill>
              </a14:hiddenFill>
            </a:ext>
          </a:extLst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2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信号与系统</a:t>
            </a:r>
            <a:endParaRPr lang="zh-CN" altLang="en-US" sz="12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02" name="直接箭头连接符 101"/>
          <p:cNvCxnSpPr/>
          <p:nvPr/>
        </p:nvCxnSpPr>
        <p:spPr>
          <a:xfrm rot="16200000" flipV="1">
            <a:off x="1296670" y="5454968"/>
            <a:ext cx="642938" cy="5000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931545" y="5026343"/>
            <a:ext cx="6413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应用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796733" y="6026468"/>
            <a:ext cx="6413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理论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cxnSp>
        <p:nvCxnSpPr>
          <p:cNvPr id="107" name="直接箭头连接符 106"/>
          <p:cNvCxnSpPr/>
          <p:nvPr/>
        </p:nvCxnSpPr>
        <p:spPr>
          <a:xfrm flipV="1">
            <a:off x="1225233" y="1811655"/>
            <a:ext cx="642938" cy="4286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1796733" y="1454468"/>
            <a:ext cx="6413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宏观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53745" y="2284730"/>
            <a:ext cx="6413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9144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kern="1200" cap="none" spc="0" normalizeH="0" baseline="0" noProof="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微观</a:t>
            </a:r>
            <a:endParaRPr kumimoji="0" lang="zh-CN" altLang="en-US" b="1" kern="1200" cap="none" spc="0" normalizeH="0" baseline="0" noProof="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725295" y="5240655"/>
            <a:ext cx="1099820" cy="368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专业主体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371148" y="1811655"/>
            <a:ext cx="744220" cy="42989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人工智能</a:t>
            </a:r>
            <a:endParaRPr lang="en-US" altLang="zh-CN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lvl="0" indent="0" algn="ctr" eaLnBrk="1" hangingPunct="1">
              <a:spcBef>
                <a:spcPct val="0"/>
              </a:spcBef>
              <a:buFontTx/>
              <a:buNone/>
            </a:pPr>
            <a:r>
              <a: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等</a:t>
            </a:r>
            <a:endParaRPr lang="zh-CN" altLang="en-US" sz="11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5226050" y="3455035"/>
            <a:ext cx="3856990" cy="2612390"/>
            <a:chOff x="9938" y="5063"/>
            <a:chExt cx="6074" cy="4114"/>
          </a:xfrm>
        </p:grpSpPr>
        <p:grpSp>
          <p:nvGrpSpPr>
            <p:cNvPr id="30" name="组合 29"/>
            <p:cNvGrpSpPr/>
            <p:nvPr/>
          </p:nvGrpSpPr>
          <p:grpSpPr>
            <a:xfrm>
              <a:off x="9938" y="5063"/>
              <a:ext cx="6074" cy="4115"/>
              <a:chOff x="9938" y="5063"/>
              <a:chExt cx="6074" cy="4115"/>
            </a:xfrm>
          </p:grpSpPr>
          <p:cxnSp>
            <p:nvCxnSpPr>
              <p:cNvPr id="41" name="直接连接符 40"/>
              <p:cNvCxnSpPr/>
              <p:nvPr/>
            </p:nvCxnSpPr>
            <p:spPr>
              <a:xfrm flipV="1">
                <a:off x="9938" y="5063"/>
                <a:ext cx="6075" cy="4050"/>
              </a:xfrm>
              <a:prstGeom prst="line">
                <a:avLst/>
              </a:prstGeom>
              <a:ln>
                <a:prstDash val="dash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14833" y="5775"/>
                <a:ext cx="951" cy="41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100" b="1" dirty="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信息论</a:t>
                </a:r>
                <a:endParaRPr lang="zh-CN" altLang="en-US" sz="1100" b="1" dirty="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</p:txBody>
          </p:sp>
          <p:grpSp>
            <p:nvGrpSpPr>
              <p:cNvPr id="29" name="组合 28"/>
              <p:cNvGrpSpPr/>
              <p:nvPr/>
            </p:nvGrpSpPr>
            <p:grpSpPr>
              <a:xfrm>
                <a:off x="10954" y="7578"/>
                <a:ext cx="3526" cy="1601"/>
                <a:chOff x="10954" y="7578"/>
                <a:chExt cx="3526" cy="1601"/>
              </a:xfrm>
            </p:grpSpPr>
            <p:sp>
              <p:nvSpPr>
                <p:cNvPr id="50" name="TextBox 49"/>
                <p:cNvSpPr txBox="1"/>
                <p:nvPr/>
              </p:nvSpPr>
              <p:spPr>
                <a:xfrm>
                  <a:off x="13088" y="8503"/>
                  <a:ext cx="1393" cy="677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none">
                  <a:spAutoFit/>
                </a:bodyPr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1100" b="1" dirty="0">
                      <a:solidFill>
                        <a:schemeClr val="tx1"/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rPr>
                    <a:t>微积分</a:t>
                  </a:r>
                  <a:endParaRPr lang="en-US" altLang="zh-CN" sz="1100" b="1" dirty="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endParaRPr>
                </a:p>
                <a:p>
                  <a:pPr marL="0" lvl="0" indent="0"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1100" b="1" dirty="0">
                      <a:solidFill>
                        <a:schemeClr val="tx1"/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rPr>
                    <a:t>几何与代数</a:t>
                  </a:r>
                  <a:endParaRPr lang="zh-CN" altLang="en-US" sz="1100" b="1" dirty="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endParaRPr>
                </a:p>
              </p:txBody>
            </p:sp>
            <p:sp>
              <p:nvSpPr>
                <p:cNvPr id="51" name="TextBox 50"/>
                <p:cNvSpPr txBox="1"/>
                <p:nvPr/>
              </p:nvSpPr>
              <p:spPr>
                <a:xfrm>
                  <a:off x="11695" y="8093"/>
                  <a:ext cx="1393" cy="41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none">
                  <a:spAutoFit/>
                </a:bodyPr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1100" b="1" dirty="0">
                      <a:solidFill>
                        <a:schemeClr val="tx1"/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rPr>
                    <a:t>概率与统计</a:t>
                  </a:r>
                  <a:endParaRPr lang="zh-CN" altLang="en-US" sz="1100" b="1" dirty="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endParaRPr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10954" y="8618"/>
                  <a:ext cx="1172" cy="41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none">
                  <a:spAutoFit/>
                </a:bodyPr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1100" b="1" dirty="0">
                      <a:solidFill>
                        <a:schemeClr val="tx1"/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rPr>
                    <a:t>大学物理</a:t>
                  </a:r>
                  <a:endParaRPr lang="zh-CN" altLang="en-US" sz="1100" b="1" dirty="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endParaRPr>
                </a:p>
              </p:txBody>
            </p:sp>
            <p:cxnSp>
              <p:nvCxnSpPr>
                <p:cNvPr id="54" name="直接箭头连接符 53"/>
                <p:cNvCxnSpPr/>
                <p:nvPr/>
              </p:nvCxnSpPr>
              <p:spPr>
                <a:xfrm rot="16200000" flipV="1">
                  <a:off x="12744" y="8496"/>
                  <a:ext cx="600" cy="88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triangle" w="sm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接箭头连接符 56"/>
                <p:cNvCxnSpPr/>
                <p:nvPr/>
              </p:nvCxnSpPr>
              <p:spPr>
                <a:xfrm rot="10800000">
                  <a:off x="12638" y="8503"/>
                  <a:ext cx="450" cy="338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triangle" w="sm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直接箭头连接符 58"/>
                <p:cNvCxnSpPr/>
                <p:nvPr/>
              </p:nvCxnSpPr>
              <p:spPr>
                <a:xfrm rot="10800000">
                  <a:off x="12188" y="8840"/>
                  <a:ext cx="900" cy="3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triangle" w="sm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箭头连接符 16"/>
                <p:cNvCxnSpPr/>
                <p:nvPr/>
              </p:nvCxnSpPr>
              <p:spPr>
                <a:xfrm flipH="1">
                  <a:off x="12300" y="8776"/>
                  <a:ext cx="926" cy="51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rgbClr val="FFFFFF"/>
                </a:fillRef>
                <a:effectRef idx="0">
                  <a:srgbClr val="FFFFFF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箭头连接符 17"/>
                <p:cNvCxnSpPr/>
                <p:nvPr/>
              </p:nvCxnSpPr>
              <p:spPr>
                <a:xfrm flipH="1" flipV="1">
                  <a:off x="12754" y="8455"/>
                  <a:ext cx="430" cy="276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rgbClr val="FFFFFF"/>
                </a:fillRef>
                <a:effectRef idx="0">
                  <a:srgbClr val="FFFFFF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箭头连接符 24"/>
                <p:cNvCxnSpPr/>
                <p:nvPr/>
              </p:nvCxnSpPr>
              <p:spPr>
                <a:xfrm flipH="1" flipV="1">
                  <a:off x="13184" y="8118"/>
                  <a:ext cx="42" cy="613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rgbClr val="FFFFFF"/>
                </a:fillRef>
                <a:effectRef idx="0">
                  <a:srgbClr val="FFFFFF"/>
                </a:effectRef>
                <a:fontRef idx="minor">
                  <a:schemeClr val="tx1"/>
                </a:fontRef>
              </p:style>
            </p:cxnSp>
            <p:sp>
              <p:nvSpPr>
                <p:cNvPr id="27" name="TextBox 50"/>
                <p:cNvSpPr txBox="1"/>
                <p:nvPr/>
              </p:nvSpPr>
              <p:spPr>
                <a:xfrm>
                  <a:off x="12638" y="7578"/>
                  <a:ext cx="1172" cy="41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none">
                  <a:spAutoFit/>
                </a:bodyPr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1100" b="1" dirty="0">
                      <a:solidFill>
                        <a:schemeClr val="tx1"/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rPr>
                    <a:t>离散数学</a:t>
                  </a:r>
                  <a:endParaRPr lang="zh-CN" altLang="en-US" sz="1100" b="1" dirty="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endParaRPr>
                </a:p>
              </p:txBody>
            </p:sp>
          </p:grpSp>
        </p:grpSp>
        <p:sp>
          <p:nvSpPr>
            <p:cNvPr id="40" name="TextBox 50"/>
            <p:cNvSpPr txBox="1"/>
            <p:nvPr/>
          </p:nvSpPr>
          <p:spPr>
            <a:xfrm>
              <a:off x="13538" y="6900"/>
              <a:ext cx="1614" cy="41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100" b="1" dirty="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数值计算方法</a:t>
              </a:r>
              <a:endParaRPr lang="zh-CN" altLang="en-US" sz="11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55" name="圆角矩形 54"/>
          <p:cNvSpPr/>
          <p:nvPr/>
        </p:nvSpPr>
        <p:spPr>
          <a:xfrm>
            <a:off x="3229610" y="744855"/>
            <a:ext cx="2412365" cy="466090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大数据分析与挖掘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5860415" y="744855"/>
            <a:ext cx="1957705" cy="466090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多模态数据处理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圆角矩形 57"/>
          <p:cNvSpPr/>
          <p:nvPr/>
        </p:nvSpPr>
        <p:spPr>
          <a:xfrm>
            <a:off x="7981315" y="744855"/>
            <a:ext cx="1449070" cy="466090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数字孪生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1012805" y="793750"/>
            <a:ext cx="8401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……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7" name="圆角矩形 96"/>
          <p:cNvSpPr/>
          <p:nvPr/>
        </p:nvSpPr>
        <p:spPr>
          <a:xfrm>
            <a:off x="9563735" y="744855"/>
            <a:ext cx="1449070" cy="466090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语义通信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云形标注 97"/>
          <p:cNvSpPr/>
          <p:nvPr/>
        </p:nvSpPr>
        <p:spPr>
          <a:xfrm>
            <a:off x="8655050" y="4983480"/>
            <a:ext cx="3301365" cy="1232535"/>
          </a:xfrm>
          <a:prstGeom prst="cloudCallout">
            <a:avLst>
              <a:gd name="adj1" fmla="val -31804"/>
              <a:gd name="adj2" fmla="val -70401"/>
            </a:avLst>
          </a:prstGeom>
        </p:spPr>
        <p:style>
          <a:lnRef idx="0">
            <a:srgbClr val="FFFFFF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为什么学？</a:t>
            </a:r>
            <a:endParaRPr lang="zh-CN" altLang="en-US" sz="32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9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63" grpId="0"/>
      <p:bldP spid="64" grpId="0"/>
      <p:bldP spid="65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9" grpId="0"/>
      <p:bldP spid="90" grpId="0"/>
      <p:bldP spid="91" grpId="0"/>
      <p:bldP spid="92" grpId="0"/>
      <p:bldP spid="93" grpId="0"/>
      <p:bldP spid="94" grpId="0"/>
      <p:bldP spid="95" grpId="0"/>
      <p:bldP spid="96" grpId="0"/>
      <p:bldP spid="100" grpId="0" bldLvl="0" animBg="1"/>
      <p:bldP spid="117" grpId="0"/>
      <p:bldP spid="48" grpId="0" bldLvl="0" animBg="1"/>
      <p:bldP spid="48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96" y="1414487"/>
            <a:ext cx="11365757" cy="61217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6" y="1890220"/>
            <a:ext cx="11266797" cy="156443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61"/>
          <a:stretch>
            <a:fillRect/>
          </a:stretch>
        </p:blipFill>
        <p:spPr>
          <a:xfrm>
            <a:off x="2928985" y="3320743"/>
            <a:ext cx="7093791" cy="57501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22" y="4601885"/>
            <a:ext cx="4260616" cy="58717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3"/>
          <a:stretch>
            <a:fillRect/>
          </a:stretch>
        </p:blipFill>
        <p:spPr>
          <a:xfrm>
            <a:off x="1510748" y="5978515"/>
            <a:ext cx="6513277" cy="58180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61"/>
          <a:stretch>
            <a:fillRect/>
          </a:stretch>
        </p:blipFill>
        <p:spPr>
          <a:xfrm>
            <a:off x="2918352" y="3930387"/>
            <a:ext cx="7093791" cy="57501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941" y="5204745"/>
            <a:ext cx="5657578" cy="725487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766284" y="5367433"/>
            <a:ext cx="302839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indent="4000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0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解：</a:t>
            </a:r>
            <a:r>
              <a:rPr kumimoji="0" lang="zh-CN" altLang="en-US" sz="200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整数补码的定义</a:t>
            </a:r>
            <a:r>
              <a:rPr kumimoji="0" lang="zh-CN" altLang="en-US" sz="20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endParaRPr kumimoji="0" lang="zh-CN" altLang="en-US" sz="200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Text Box 6"/>
          <p:cNvSpPr txBox="1">
            <a:spLocks noChangeArrowheads="1"/>
          </p:cNvSpPr>
          <p:nvPr/>
        </p:nvSpPr>
        <p:spPr bwMode="auto">
          <a:xfrm>
            <a:off x="1472222" y="2148503"/>
            <a:ext cx="6533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FF"/>
                </a:solidFill>
              </a:rPr>
              <a:t>定点小数（二进制小数）补码</a:t>
            </a:r>
            <a:r>
              <a:rPr lang="zh-CN" altLang="en-US" sz="2400" dirty="0">
                <a:solidFill>
                  <a:srgbClr val="0000FF"/>
                </a:solidFill>
              </a:rPr>
              <a:t>的定义</a:t>
            </a:r>
            <a:r>
              <a:rPr lang="zh-CN" altLang="en-US" sz="2400" dirty="0"/>
              <a:t>： </a:t>
            </a:r>
            <a:endParaRPr lang="zh-CN" altLang="en-US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666" y="2854473"/>
            <a:ext cx="7656666" cy="99231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634647" y="4181917"/>
            <a:ext cx="7744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例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】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求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X1 = +0.101 1011 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和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X2 = 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－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0.101 1011 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的补码。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881" y="4741213"/>
            <a:ext cx="7698654" cy="875380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6" grpId="0"/>
      <p:bldP spid="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0" name="Text Box 4"/>
          <p:cNvSpPr txBox="1">
            <a:spLocks noChangeArrowheads="1"/>
          </p:cNvSpPr>
          <p:nvPr/>
        </p:nvSpPr>
        <p:spPr bwMode="auto">
          <a:xfrm>
            <a:off x="1103419" y="2286737"/>
            <a:ext cx="4191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）原码运算</a:t>
            </a:r>
            <a:r>
              <a:rPr lang="zh-CN" altLang="en-US" sz="2400" dirty="0"/>
              <a:t> </a:t>
            </a:r>
            <a:endParaRPr lang="zh-CN" altLang="en-US" sz="2400" dirty="0"/>
          </a:p>
        </p:txBody>
      </p:sp>
      <p:sp>
        <p:nvSpPr>
          <p:cNvPr id="29701" name="Text Box 7"/>
          <p:cNvSpPr txBox="1">
            <a:spLocks noChangeArrowheads="1"/>
          </p:cNvSpPr>
          <p:nvPr/>
        </p:nvSpPr>
        <p:spPr bwMode="auto">
          <a:xfrm>
            <a:off x="1103419" y="3452126"/>
            <a:ext cx="4191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2</a:t>
            </a:r>
            <a:r>
              <a:rPr lang="zh-CN" altLang="en-US" sz="2400" b="1" dirty="0"/>
              <a:t>）补码运算 </a:t>
            </a:r>
            <a:endParaRPr lang="zh-CN" altLang="en-US" sz="2400" b="1" dirty="0"/>
          </a:p>
        </p:txBody>
      </p:sp>
      <p:sp>
        <p:nvSpPr>
          <p:cNvPr id="29703" name="Text Box 9"/>
          <p:cNvSpPr txBox="1">
            <a:spLocks noChangeArrowheads="1"/>
          </p:cNvSpPr>
          <p:nvPr/>
        </p:nvSpPr>
        <p:spPr bwMode="auto">
          <a:xfrm>
            <a:off x="1096789" y="5067548"/>
            <a:ext cx="4191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3</a:t>
            </a:r>
            <a:r>
              <a:rPr lang="zh-CN" altLang="en-US" sz="2400" b="1" dirty="0"/>
              <a:t>）反码运算</a:t>
            </a:r>
            <a:r>
              <a:rPr lang="zh-CN" altLang="en-US" sz="2400" dirty="0"/>
              <a:t> </a:t>
            </a:r>
            <a:endParaRPr lang="zh-CN" altLang="en-US" sz="2400" dirty="0"/>
          </a:p>
        </p:txBody>
      </p:sp>
      <p:sp>
        <p:nvSpPr>
          <p:cNvPr id="29705" name="TextBox 8"/>
          <p:cNvSpPr txBox="1">
            <a:spLocks noChangeArrowheads="1"/>
          </p:cNvSpPr>
          <p:nvPr/>
        </p:nvSpPr>
        <p:spPr bwMode="auto">
          <a:xfrm>
            <a:off x="2094018" y="2837476"/>
            <a:ext cx="992176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400" b="1" dirty="0"/>
              <a:t>符号位不参加运算，同符号数相加做加法，不同符号数相加做减法。</a:t>
            </a:r>
            <a:endParaRPr lang="zh-CN" altLang="en-US" sz="2400" b="1" dirty="0"/>
          </a:p>
        </p:txBody>
      </p:sp>
      <p:cxnSp>
        <p:nvCxnSpPr>
          <p:cNvPr id="29706" name="直接连接符 10"/>
          <p:cNvCxnSpPr>
            <a:cxnSpLocks noChangeShapeType="1"/>
          </p:cNvCxnSpPr>
          <p:nvPr/>
        </p:nvCxnSpPr>
        <p:spPr bwMode="auto">
          <a:xfrm>
            <a:off x="6361219" y="4131067"/>
            <a:ext cx="0" cy="228600"/>
          </a:xfrm>
          <a:prstGeom prst="line">
            <a:avLst/>
          </a:prstGeom>
          <a:noFill/>
          <a:ln w="9525" algn="ctr">
            <a:solidFill>
              <a:schemeClr val="bg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07" name="直接连接符 13"/>
          <p:cNvCxnSpPr>
            <a:cxnSpLocks noChangeShapeType="1"/>
          </p:cNvCxnSpPr>
          <p:nvPr/>
        </p:nvCxnSpPr>
        <p:spPr bwMode="auto">
          <a:xfrm>
            <a:off x="6361219" y="4131067"/>
            <a:ext cx="0" cy="228600"/>
          </a:xfrm>
          <a:prstGeom prst="line">
            <a:avLst/>
          </a:prstGeom>
          <a:noFill/>
          <a:ln w="9525" algn="ctr">
            <a:solidFill>
              <a:schemeClr val="bg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08" name="直接连接符 16"/>
          <p:cNvCxnSpPr>
            <a:cxnSpLocks noChangeShapeType="1"/>
          </p:cNvCxnSpPr>
          <p:nvPr/>
        </p:nvCxnSpPr>
        <p:spPr bwMode="auto">
          <a:xfrm flipH="1">
            <a:off x="6285019" y="4131067"/>
            <a:ext cx="76200" cy="0"/>
          </a:xfrm>
          <a:prstGeom prst="line">
            <a:avLst/>
          </a:prstGeom>
          <a:noFill/>
          <a:ln w="9525" algn="ctr">
            <a:solidFill>
              <a:schemeClr val="bg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09" name="直接连接符 20"/>
          <p:cNvCxnSpPr>
            <a:cxnSpLocks noChangeShapeType="1"/>
          </p:cNvCxnSpPr>
          <p:nvPr/>
        </p:nvCxnSpPr>
        <p:spPr bwMode="auto">
          <a:xfrm flipH="1">
            <a:off x="6285019" y="4359667"/>
            <a:ext cx="76200" cy="0"/>
          </a:xfrm>
          <a:prstGeom prst="line">
            <a:avLst/>
          </a:prstGeom>
          <a:noFill/>
          <a:ln w="9525" algn="ctr">
            <a:solidFill>
              <a:schemeClr val="bg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626939" y="1545910"/>
            <a:ext cx="6781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4. </a:t>
            </a:r>
            <a:r>
              <a:rPr kumimoji="1" lang="zh-CN" altLang="en-US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用补码进行二进制数计算 </a:t>
            </a:r>
            <a:endParaRPr kumimoji="1" lang="zh-CN" altLang="en-US" sz="26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8"/>
          <p:cNvSpPr txBox="1">
            <a:spLocks noChangeArrowheads="1"/>
          </p:cNvSpPr>
          <p:nvPr/>
        </p:nvSpPr>
        <p:spPr bwMode="auto">
          <a:xfrm>
            <a:off x="2094018" y="4002865"/>
            <a:ext cx="9157078" cy="936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/>
              <a:t>符号位和数值一起参加运算，不单独处理，若符号位产生进位，则将进位位丢弃。</a:t>
            </a:r>
            <a:endParaRPr lang="zh-CN" altLang="en-US" sz="2400" b="1" dirty="0"/>
          </a:p>
        </p:txBody>
      </p:sp>
      <p:sp>
        <p:nvSpPr>
          <p:cNvPr id="6" name="TextBox 8"/>
          <p:cNvSpPr txBox="1">
            <a:spLocks noChangeArrowheads="1"/>
          </p:cNvSpPr>
          <p:nvPr/>
        </p:nvSpPr>
        <p:spPr bwMode="auto">
          <a:xfrm>
            <a:off x="2178188" y="5585936"/>
            <a:ext cx="9157078" cy="936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/>
              <a:t>符号位与数值一起参加运算，如果符号位产生了进位，则此进位应加到和数的最低位，称为循环进位。</a:t>
            </a:r>
            <a:endParaRPr lang="zh-CN" altLang="en-US" sz="2400" b="1" dirty="0"/>
          </a:p>
        </p:txBody>
      </p:sp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837" y="3480055"/>
            <a:ext cx="6911986" cy="4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5407" y="5063772"/>
            <a:ext cx="7174296" cy="4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7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7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00" grpId="0"/>
      <p:bldP spid="29701" grpId="0"/>
      <p:bldP spid="29703" grpId="0"/>
      <p:bldP spid="29705" grpId="0"/>
      <p:bldP spid="20" grpId="0"/>
      <p:bldP spid="5" grpId="0"/>
      <p:bldP spid="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Text Box 9"/>
          <p:cNvSpPr txBox="1">
            <a:spLocks noChangeArrowheads="1"/>
          </p:cNvSpPr>
          <p:nvPr/>
        </p:nvSpPr>
        <p:spPr bwMode="auto">
          <a:xfrm>
            <a:off x="621765" y="1593675"/>
            <a:ext cx="5565280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000" dirty="0"/>
              <a:t>【</a:t>
            </a:r>
            <a:r>
              <a:rPr lang="zh-CN" altLang="en-US" sz="2000" dirty="0"/>
              <a:t>例</a:t>
            </a:r>
            <a:r>
              <a:rPr lang="en-US" altLang="zh-CN" sz="2000" dirty="0"/>
              <a:t>】</a:t>
            </a:r>
            <a:r>
              <a:rPr lang="zh-CN" altLang="en-US" sz="2000" dirty="0"/>
              <a:t>设</a:t>
            </a:r>
            <a:r>
              <a:rPr lang="en-US" altLang="zh-CN" sz="2000" dirty="0"/>
              <a:t>X=+101 1101</a:t>
            </a:r>
            <a:r>
              <a:rPr lang="zh-CN" altLang="en-US" sz="2000" dirty="0"/>
              <a:t>，</a:t>
            </a:r>
            <a:r>
              <a:rPr lang="en-US" altLang="zh-CN" sz="2000" dirty="0"/>
              <a:t>Y=+001 1010</a:t>
            </a:r>
            <a:r>
              <a:rPr lang="zh-CN" altLang="en-US" sz="2000" dirty="0"/>
              <a:t>，</a:t>
            </a:r>
            <a:endParaRPr lang="en-US" altLang="zh-CN" sz="2000" dirty="0"/>
          </a:p>
          <a:p>
            <a:pPr>
              <a:spcBef>
                <a:spcPct val="50000"/>
              </a:spcBef>
            </a:pPr>
            <a:r>
              <a:rPr lang="en-US" altLang="zh-CN" sz="2000" dirty="0"/>
              <a:t>             </a:t>
            </a:r>
            <a:r>
              <a:rPr lang="zh-CN" altLang="en-US" sz="2000" dirty="0"/>
              <a:t>求</a:t>
            </a:r>
            <a:r>
              <a:rPr lang="en-US" altLang="zh-CN" sz="2000" dirty="0"/>
              <a:t>Z=X-Y</a:t>
            </a:r>
            <a:r>
              <a:rPr lang="zh-CN" altLang="en-US" sz="2000" dirty="0"/>
              <a:t>。</a:t>
            </a:r>
            <a:endParaRPr lang="zh-CN" altLang="en-US" sz="20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258" y="3111545"/>
            <a:ext cx="5269041" cy="2152780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6705512" y="1405066"/>
            <a:ext cx="5000625" cy="2405310"/>
            <a:chOff x="7162800" y="2115538"/>
            <a:chExt cx="4595813" cy="2210595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2800" y="2115538"/>
              <a:ext cx="4595813" cy="300038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6200" y="2435023"/>
              <a:ext cx="3271838" cy="154305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00937" y="3997520"/>
              <a:ext cx="3919538" cy="328613"/>
            </a:xfrm>
            <a:prstGeom prst="rect">
              <a:avLst/>
            </a:prstGeom>
          </p:spPr>
        </p:pic>
      </p:grpSp>
      <p:grpSp>
        <p:nvGrpSpPr>
          <p:cNvPr id="19" name="组合 18"/>
          <p:cNvGrpSpPr/>
          <p:nvPr/>
        </p:nvGrpSpPr>
        <p:grpSpPr>
          <a:xfrm>
            <a:off x="6705512" y="4167151"/>
            <a:ext cx="5096515" cy="2221773"/>
            <a:chOff x="7134224" y="4566063"/>
            <a:chExt cx="4588367" cy="2000251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5403" y="5751926"/>
              <a:ext cx="4167188" cy="814388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34224" y="4566063"/>
              <a:ext cx="4557713" cy="1185863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735444" y="2580661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</a:rPr>
              <a:t>解：</a:t>
            </a:r>
            <a:endParaRPr lang="zh-CN" altLang="en-US" sz="20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5444" y="5581715"/>
            <a:ext cx="6176600" cy="807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0000FF"/>
                </a:solidFill>
              </a:rPr>
              <a:t>通常计算机中的数用补码表示，用补码进行运算。</a:t>
            </a:r>
            <a:endParaRPr lang="en-US" altLang="zh-CN" sz="2000" b="1" dirty="0">
              <a:solidFill>
                <a:srgbClr val="0000FF"/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0000FF"/>
                </a:solidFill>
              </a:rPr>
              <a:t>一个很明显的优点是减法可以用补码的加法来运算。</a:t>
            </a:r>
            <a:endParaRPr lang="en-US" altLang="zh-CN" sz="2000" b="1" dirty="0">
              <a:solidFill>
                <a:srgbClr val="0000FF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0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/>
      <p:bldP spid="2" grpId="0"/>
      <p:bldP spid="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306286" y="2271828"/>
            <a:ext cx="102911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【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例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】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用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4 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位二进制数的补码形式运算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7-5 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和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4-6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。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04454" y="3198167"/>
            <a:ext cx="118792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解：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7-5=7+(-5)=[7]</a:t>
            </a:r>
            <a:r>
              <a:rPr lang="zh-CN" altLang="en-US" sz="1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补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+[-5]</a:t>
            </a:r>
            <a:r>
              <a:rPr lang="zh-CN" altLang="en-US" sz="1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补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=0111+1011=0010(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丢弃进位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)=2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21971" y="4124506"/>
            <a:ext cx="118792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4-6=[4]</a:t>
            </a:r>
            <a:r>
              <a:rPr lang="zh-CN" altLang="en-US" sz="1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补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+[-6]</a:t>
            </a:r>
            <a:r>
              <a:rPr lang="zh-CN" altLang="en-US" sz="1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补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=[0100]</a:t>
            </a:r>
            <a:r>
              <a:rPr lang="zh-CN" altLang="en-US" sz="1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补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+[1110]</a:t>
            </a:r>
            <a:r>
              <a:rPr lang="zh-CN" altLang="en-US" sz="1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补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=0100+1010=[1110]</a:t>
            </a:r>
            <a:r>
              <a:rPr lang="zh-CN" altLang="en-US" sz="1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补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=[1010]</a:t>
            </a:r>
            <a:r>
              <a:rPr lang="zh-CN" altLang="en-US" sz="1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原码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=-2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圆角矩形 1"/>
          <p:cNvSpPr/>
          <p:nvPr/>
        </p:nvSpPr>
        <p:spPr>
          <a:xfrm>
            <a:off x="-348343" y="516695"/>
            <a:ext cx="4153989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带符号位的二进制码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8910" y="1356271"/>
            <a:ext cx="9253090" cy="5332535"/>
          </a:xfrm>
          <a:prstGeom prst="rect">
            <a:avLst/>
          </a:prstGeom>
        </p:spPr>
      </p:pic>
      <p:sp>
        <p:nvSpPr>
          <p:cNvPr id="10" name="圆角矩形 1"/>
          <p:cNvSpPr/>
          <p:nvPr/>
        </p:nvSpPr>
        <p:spPr>
          <a:xfrm>
            <a:off x="-348342" y="516695"/>
            <a:ext cx="2786742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590890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可靠性编码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626939" y="1522169"/>
            <a:ext cx="6781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 </a:t>
            </a:r>
            <a:r>
              <a:rPr kumimoji="1" lang="zh-CN" altLang="en-US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奇偶校验码</a:t>
            </a:r>
            <a:endParaRPr lang="zh-CN" altLang="en-US" sz="26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4566478" y="417552"/>
            <a:ext cx="6781800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zh-CN" altLang="en-US" sz="2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在一组信息码后面添加</a:t>
            </a:r>
            <a:r>
              <a:rPr kumimoji="1" lang="en-US" altLang="zh-CN" sz="2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kumimoji="1" lang="zh-CN" altLang="en-US" sz="2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位校验位</a:t>
            </a:r>
            <a:r>
              <a:rPr kumimoji="1" lang="en-US" altLang="zh-CN" sz="2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</a:t>
            </a:r>
            <a:r>
              <a:rPr kumimoji="1" lang="zh-CN" altLang="en-US" sz="2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，就构成了奇偶校验码。其中信息码的位数不限。</a:t>
            </a:r>
            <a:endParaRPr lang="zh-CN" altLang="en-US" sz="2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503851" y="2930015"/>
            <a:ext cx="3513988" cy="2292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zh-CN" altLang="en-US" sz="2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例：</a:t>
            </a:r>
            <a:endParaRPr kumimoji="1" lang="en-US" altLang="zh-CN" sz="2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50000"/>
              </a:spcBef>
            </a:pPr>
            <a:r>
              <a:rPr kumimoji="1" lang="zh-CN" altLang="en-US" sz="2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有信息码</a:t>
            </a:r>
            <a:r>
              <a:rPr kumimoji="1" lang="en-US" altLang="zh-CN" sz="2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10011101    </a:t>
            </a:r>
            <a:endParaRPr kumimoji="1" lang="en-US" altLang="zh-CN" sz="2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50000"/>
              </a:spcBef>
            </a:pPr>
            <a:r>
              <a:rPr kumimoji="1" lang="zh-CN" altLang="en-US" sz="2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奇校验位：？</a:t>
            </a:r>
            <a:endParaRPr kumimoji="1" lang="en-US" altLang="zh-CN" sz="2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50000"/>
              </a:spcBef>
            </a:pPr>
            <a:r>
              <a:rPr kumimoji="1" lang="zh-CN" altLang="en-US" sz="2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偶校验位：？</a:t>
            </a:r>
            <a:endParaRPr lang="zh-CN" altLang="en-US" sz="2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6" grpId="0"/>
      <p:bldP spid="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1401" y="1925254"/>
            <a:ext cx="9165548" cy="420241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698485" y="5194346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格雷码码盘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919" y="2411343"/>
            <a:ext cx="2121961" cy="2478094"/>
          </a:xfrm>
          <a:prstGeom prst="rect">
            <a:avLst/>
          </a:prstGeom>
        </p:spPr>
      </p:pic>
      <p:sp>
        <p:nvSpPr>
          <p:cNvPr id="13" name="圆角矩形 1"/>
          <p:cNvSpPr/>
          <p:nvPr/>
        </p:nvSpPr>
        <p:spPr>
          <a:xfrm>
            <a:off x="-348342" y="516695"/>
            <a:ext cx="2725782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Text Box 5"/>
          <p:cNvSpPr txBox="1">
            <a:spLocks noChangeArrowheads="1"/>
          </p:cNvSpPr>
          <p:nvPr/>
        </p:nvSpPr>
        <p:spPr bwMode="auto">
          <a:xfrm>
            <a:off x="187091" y="602218"/>
            <a:ext cx="339431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可靠性编码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626939" y="1522169"/>
            <a:ext cx="3481923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</a:t>
            </a:r>
            <a:r>
              <a:rPr kumimoji="1" lang="zh-CN" altLang="en-US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格雷码（</a:t>
            </a:r>
            <a:r>
              <a:rPr kumimoji="1" lang="en-US" altLang="zh-CN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Gray</a:t>
            </a:r>
            <a:r>
              <a:rPr kumimoji="1" lang="zh-CN" altLang="en-US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码）</a:t>
            </a:r>
            <a:endParaRPr kumimoji="1" lang="zh-CN" altLang="en-US" sz="26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4566478" y="417552"/>
            <a:ext cx="6781800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zh-CN" altLang="en-US" sz="2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任何相邻的两组代码之间，仅有一位码元发生变化，其余各位均不变。</a:t>
            </a:r>
            <a:endParaRPr lang="zh-CN" altLang="en-US" sz="2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18682" y="1395909"/>
            <a:ext cx="37753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（</a:t>
            </a:r>
            <a:r>
              <a:rPr lang="en-US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1</a:t>
            </a:r>
            <a:r>
              <a:rPr lang="zh-CN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）二进制码转换成格雷码：</a:t>
            </a:r>
            <a:r>
              <a:rPr lang="en-US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 </a:t>
            </a:r>
            <a:endParaRPr lang="zh-CN" altLang="en-US" sz="2000" dirty="0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10" name="圆角矩形 1"/>
          <p:cNvSpPr/>
          <p:nvPr/>
        </p:nvSpPr>
        <p:spPr>
          <a:xfrm>
            <a:off x="-348342" y="516695"/>
            <a:ext cx="2786742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187091" y="602218"/>
            <a:ext cx="339431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可靠性编码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21" b="63572"/>
          <a:stretch>
            <a:fillRect/>
          </a:stretch>
        </p:blipFill>
        <p:spPr>
          <a:xfrm>
            <a:off x="1372294" y="4347588"/>
            <a:ext cx="7720728" cy="36933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48487" y="3915576"/>
            <a:ext cx="4493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>
              <a:spcAft>
                <a:spcPts val="0"/>
              </a:spcAft>
            </a:pP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【例】 把二进制数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1011</a:t>
            </a: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转换成格雷码。</a:t>
            </a:r>
            <a:endParaRPr lang="zh-CN" altLang="zh-CN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835268" y="4688084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1       0       1       1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左大括号 5"/>
          <p:cNvSpPr/>
          <p:nvPr/>
        </p:nvSpPr>
        <p:spPr>
          <a:xfrm rot="16200000">
            <a:off x="4183872" y="4890932"/>
            <a:ext cx="110443" cy="47461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左大括号 13"/>
          <p:cNvSpPr/>
          <p:nvPr/>
        </p:nvSpPr>
        <p:spPr>
          <a:xfrm rot="16200000">
            <a:off x="4703928" y="4888458"/>
            <a:ext cx="110443" cy="47461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左大括号 14"/>
          <p:cNvSpPr/>
          <p:nvPr/>
        </p:nvSpPr>
        <p:spPr>
          <a:xfrm rot="16200000">
            <a:off x="5223984" y="4888283"/>
            <a:ext cx="110443" cy="47461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375078" y="576853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9" name="直接箭头连接符 18"/>
          <p:cNvCxnSpPr/>
          <p:nvPr/>
        </p:nvCxnSpPr>
        <p:spPr>
          <a:xfrm>
            <a:off x="3978336" y="5211304"/>
            <a:ext cx="0" cy="5496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5276744" y="5523224"/>
            <a:ext cx="237310" cy="2374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4758463" y="5527942"/>
            <a:ext cx="237310" cy="2374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4240182" y="5527942"/>
            <a:ext cx="237310" cy="2374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4065477" y="5199229"/>
            <a:ext cx="330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230965" y="46877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二进制数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341771" y="576536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格雷码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32" name="直接箭头连接符 31"/>
          <p:cNvCxnSpPr/>
          <p:nvPr/>
        </p:nvCxnSpPr>
        <p:spPr>
          <a:xfrm>
            <a:off x="6780434" y="5117777"/>
            <a:ext cx="0" cy="6397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4843779" y="576853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339060" y="5768536"/>
            <a:ext cx="242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839021" y="576853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585001" y="5196810"/>
            <a:ext cx="330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104525" y="5198141"/>
            <a:ext cx="330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87054" y="1905865"/>
            <a:ext cx="10443885" cy="14189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①格雷码的位数等于二进制码的位数</a:t>
            </a:r>
            <a:endParaRPr lang="en-US" altLang="zh-CN" sz="2000" kern="100" dirty="0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②</a:t>
            </a:r>
            <a:r>
              <a:rPr lang="zh-CN" altLang="en-US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格雷码的最高有效位等于二进制码的最高有效位</a:t>
            </a:r>
            <a:endParaRPr lang="en-US" altLang="zh-CN" sz="2000" kern="100" dirty="0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③</a:t>
            </a:r>
            <a:r>
              <a:rPr lang="zh-CN" altLang="en-US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从次高位开始，逐一将二进制码的本位和相邻高位相加，作为格雷码的本位（舍去进位）</a:t>
            </a:r>
            <a:endParaRPr lang="zh-CN" altLang="en-US" sz="2000" dirty="0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5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5" grpId="0"/>
      <p:bldP spid="6" grpId="0" animBg="1"/>
      <p:bldP spid="14" grpId="0" animBg="1"/>
      <p:bldP spid="15" grpId="0" animBg="1"/>
      <p:bldP spid="17" grpId="0"/>
      <p:bldP spid="29" grpId="0"/>
      <p:bldP spid="30" grpId="0"/>
      <p:bldP spid="31" grpId="0"/>
      <p:bldP spid="34" grpId="0"/>
      <p:bldP spid="35" grpId="0"/>
      <p:bldP spid="36" grpId="0"/>
      <p:bldP spid="37" grpId="0"/>
      <p:bldP spid="3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/>
        </p:nvSpPr>
        <p:spPr>
          <a:xfrm>
            <a:off x="581586" y="1443405"/>
            <a:ext cx="38555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00025" algn="just">
              <a:spcAft>
                <a:spcPts val="0"/>
              </a:spcAft>
            </a:pPr>
            <a:r>
              <a:rPr lang="zh-CN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（</a:t>
            </a:r>
            <a:r>
              <a:rPr lang="en-US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2</a:t>
            </a:r>
            <a:r>
              <a:rPr lang="zh-CN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）格雷码转换成二进制码：</a:t>
            </a:r>
            <a:endParaRPr lang="zh-CN" altLang="zh-CN" sz="2000" kern="100" dirty="0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10" name="圆角矩形 1"/>
          <p:cNvSpPr/>
          <p:nvPr/>
        </p:nvSpPr>
        <p:spPr>
          <a:xfrm>
            <a:off x="-348342" y="516695"/>
            <a:ext cx="2786742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187091" y="602218"/>
            <a:ext cx="339431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可靠性编码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94" b="67776"/>
          <a:stretch>
            <a:fillRect/>
          </a:stretch>
        </p:blipFill>
        <p:spPr>
          <a:xfrm>
            <a:off x="1423487" y="4463894"/>
            <a:ext cx="8364907" cy="369332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1076542" y="4081987"/>
            <a:ext cx="44272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/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【例】 把格雷码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0110</a:t>
            </a: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转换成二进制数。</a:t>
            </a:r>
            <a:endParaRPr lang="zh-CN" altLang="zh-CN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3998048" y="4784541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0       1       1       0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5545673" y="586499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5" name="直接箭头连接符 64"/>
          <p:cNvCxnSpPr>
            <a:endCxn id="69" idx="0"/>
          </p:cNvCxnSpPr>
          <p:nvPr/>
        </p:nvCxnSpPr>
        <p:spPr>
          <a:xfrm>
            <a:off x="4141116" y="5114396"/>
            <a:ext cx="4463" cy="7856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65"/>
          <p:cNvSpPr txBox="1"/>
          <p:nvPr/>
        </p:nvSpPr>
        <p:spPr>
          <a:xfrm>
            <a:off x="4509617" y="5295686"/>
            <a:ext cx="330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5037819" y="586499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4533100" y="5864993"/>
            <a:ext cx="242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3995538" y="586133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0" name="直接箭头连接符 69"/>
          <p:cNvCxnSpPr/>
          <p:nvPr/>
        </p:nvCxnSpPr>
        <p:spPr>
          <a:xfrm flipV="1">
            <a:off x="4341158" y="5695796"/>
            <a:ext cx="191942" cy="189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/>
          <p:nvPr/>
        </p:nvCxnSpPr>
        <p:spPr>
          <a:xfrm>
            <a:off x="4670150" y="5114396"/>
            <a:ext cx="0" cy="2680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/>
          <p:nvPr/>
        </p:nvCxnSpPr>
        <p:spPr>
          <a:xfrm>
            <a:off x="4670150" y="5630211"/>
            <a:ext cx="0" cy="2680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5019358" y="5295686"/>
            <a:ext cx="330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V="1">
            <a:off x="4850899" y="5695796"/>
            <a:ext cx="191942" cy="189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>
            <a:off x="5179891" y="5114396"/>
            <a:ext cx="0" cy="2680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/>
          <p:nvPr/>
        </p:nvCxnSpPr>
        <p:spPr>
          <a:xfrm>
            <a:off x="5179891" y="5630211"/>
            <a:ext cx="0" cy="2680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5525935" y="5295686"/>
            <a:ext cx="330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8" name="直接箭头连接符 77"/>
          <p:cNvCxnSpPr/>
          <p:nvPr/>
        </p:nvCxnSpPr>
        <p:spPr>
          <a:xfrm flipV="1">
            <a:off x="5357476" y="5695796"/>
            <a:ext cx="191942" cy="189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/>
          <p:nvPr/>
        </p:nvCxnSpPr>
        <p:spPr>
          <a:xfrm>
            <a:off x="5686468" y="5114396"/>
            <a:ext cx="0" cy="2680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5686468" y="5630211"/>
            <a:ext cx="0" cy="2680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文本框 80"/>
          <p:cNvSpPr txBox="1"/>
          <p:nvPr/>
        </p:nvSpPr>
        <p:spPr>
          <a:xfrm>
            <a:off x="6485557" y="48273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格雷码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359630" y="585372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二进制数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>
            <a:off x="6933169" y="5245074"/>
            <a:ext cx="0" cy="6086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1287054" y="1905865"/>
            <a:ext cx="10540511" cy="1880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①二进制码的位数等于格雷码的位数</a:t>
            </a:r>
            <a:endParaRPr lang="en-US" altLang="zh-CN" sz="2000" kern="100" dirty="0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②</a:t>
            </a:r>
            <a:r>
              <a:rPr lang="zh-CN" altLang="en-US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二进制码的最高有效位等于格雷码的最高有效位</a:t>
            </a:r>
            <a:endParaRPr lang="en-US" altLang="zh-CN" sz="2000" kern="100" dirty="0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③</a:t>
            </a:r>
            <a:r>
              <a:rPr lang="zh-CN" altLang="en-US" sz="2000" kern="10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从次高位开始，逐一将格雷码的本位和二进制码的相邻高位相加，作为二进制码的本位（舍去进位）</a:t>
            </a:r>
            <a:endParaRPr lang="zh-CN" altLang="en-US" sz="2000" dirty="0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50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  <p:bldP spid="63" grpId="0"/>
      <p:bldP spid="64" grpId="0"/>
      <p:bldP spid="66" grpId="0"/>
      <p:bldP spid="67" grpId="0"/>
      <p:bldP spid="68" grpId="0"/>
      <p:bldP spid="69" grpId="0"/>
      <p:bldP spid="73" grpId="0"/>
      <p:bldP spid="77" grpId="0"/>
      <p:bldP spid="81" grpId="0"/>
      <p:bldP spid="8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646" y="958831"/>
            <a:ext cx="5317803" cy="52578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05"/>
          <a:stretch>
            <a:fillRect/>
          </a:stretch>
        </p:blipFill>
        <p:spPr>
          <a:xfrm>
            <a:off x="394293" y="4013860"/>
            <a:ext cx="5701707" cy="1569443"/>
          </a:xfrm>
          <a:prstGeom prst="rect">
            <a:avLst/>
          </a:prstGeom>
        </p:spPr>
      </p:pic>
      <p:sp>
        <p:nvSpPr>
          <p:cNvPr id="6" name="圆角矩形 1"/>
          <p:cNvSpPr/>
          <p:nvPr/>
        </p:nvSpPr>
        <p:spPr>
          <a:xfrm>
            <a:off x="-348342" y="516695"/>
            <a:ext cx="2795451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87091" y="602218"/>
            <a:ext cx="339431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标准字符码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733"/>
          <a:stretch>
            <a:fillRect/>
          </a:stretch>
        </p:blipFill>
        <p:spPr>
          <a:xfrm>
            <a:off x="394292" y="2347020"/>
            <a:ext cx="5701707" cy="1464960"/>
          </a:xfrm>
          <a:prstGeom prst="rect">
            <a:avLst/>
          </a:prstGeom>
        </p:spPr>
      </p:pic>
      <p:graphicFrame>
        <p:nvGraphicFramePr>
          <p:cNvPr id="3" name="表格 3"/>
          <p:cNvGraphicFramePr>
            <a:graphicFrameLocks noGrp="1"/>
          </p:cNvGraphicFramePr>
          <p:nvPr/>
        </p:nvGraphicFramePr>
        <p:xfrm>
          <a:off x="6353395" y="1297355"/>
          <a:ext cx="5221190" cy="48982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21190"/>
              </a:tblGrid>
              <a:tr h="489829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23" name="直接连接符 22"/>
          <p:cNvCxnSpPr/>
          <p:nvPr/>
        </p:nvCxnSpPr>
        <p:spPr>
          <a:xfrm flipV="1">
            <a:off x="6350790" y="4633444"/>
            <a:ext cx="0" cy="2581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6348185" y="5385865"/>
            <a:ext cx="0" cy="2581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670212" y="1467809"/>
            <a:ext cx="506466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ASCII</a:t>
            </a:r>
            <a:r>
              <a:rPr kumimoji="1" lang="zh-CN" altLang="en-US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码采用</a:t>
            </a:r>
            <a:r>
              <a:rPr kumimoji="1"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7</a:t>
            </a:r>
            <a:r>
              <a:rPr kumimoji="1" lang="zh-CN" altLang="en-US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位二进制编码表示</a:t>
            </a:r>
            <a:r>
              <a:rPr kumimoji="1"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128</a:t>
            </a:r>
            <a:r>
              <a:rPr kumimoji="1" lang="zh-CN" altLang="en-US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个不同的数字、字母和符号。</a:t>
            </a:r>
            <a:endParaRPr lang="zh-CN" altLang="en-US" sz="2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9849678" y="4084983"/>
            <a:ext cx="258418" cy="2385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849678" y="3342566"/>
            <a:ext cx="258418" cy="2385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9843610" y="5152535"/>
            <a:ext cx="258418" cy="2385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9843610" y="5888555"/>
            <a:ext cx="258418" cy="2385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907396" y="2317203"/>
            <a:ext cx="258418" cy="2385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3249805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45155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528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教学目标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2" name="Text Box 6"/>
          <p:cNvSpPr txBox="1">
            <a:spLocks noChangeArrowheads="1"/>
          </p:cNvSpPr>
          <p:nvPr/>
        </p:nvSpPr>
        <p:spPr bwMode="auto">
          <a:xfrm>
            <a:off x="455930" y="1447800"/>
            <a:ext cx="11035665" cy="4808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457200" lvl="0" indent="-457200" eaLnBrk="0" fontAlgn="base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Font typeface="Wingdings" panose="05000000000000000000" charset="0"/>
              <a:buChar char="l"/>
            </a:pPr>
            <a:r>
              <a:rPr kumimoji="1" lang="zh-CN" altLang="en-US" sz="2600" b="1" dirty="0">
                <a:cs typeface="Times New Roman" panose="02020603050405020304" pitchFamily="18" charset="0"/>
              </a:rPr>
              <a:t>理解逻辑代数的基本定理和公式，能运用组合电路及时序电路的分析方法、门电路的相关知识，解决数字系统领域中所涉及的复杂工程问题的</a:t>
            </a:r>
            <a:r>
              <a:rPr kumimoji="1" lang="zh-CN" altLang="en-US" sz="2600" b="1" dirty="0">
                <a:solidFill>
                  <a:srgbClr val="0070C0"/>
                </a:solidFill>
                <a:cs typeface="Times New Roman" panose="02020603050405020304" pitchFamily="18" charset="0"/>
              </a:rPr>
              <a:t>分析和计算</a:t>
            </a:r>
            <a:r>
              <a:rPr kumimoji="1" lang="zh-CN" altLang="en-US" sz="2600" b="1" dirty="0">
                <a:cs typeface="Times New Roman" panose="02020603050405020304" pitchFamily="18" charset="0"/>
              </a:rPr>
              <a:t>。</a:t>
            </a:r>
            <a:endParaRPr kumimoji="1" lang="en-US" altLang="zh-CN" sz="2600" b="1" dirty="0">
              <a:cs typeface="Times New Roman" panose="02020603050405020304" pitchFamily="18" charset="0"/>
            </a:endParaRPr>
          </a:p>
          <a:p>
            <a:pPr marL="457200" lvl="0" indent="-457200" eaLnBrk="0" fontAlgn="base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Font typeface="Wingdings" panose="05000000000000000000" charset="0"/>
              <a:buChar char="l"/>
            </a:pPr>
            <a:r>
              <a:rPr kumimoji="1" lang="zh-CN" altLang="en-US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能利用编码器、译码器、数据选择器、加法和减法等运算电路、数值比较器和奇偶发生</a:t>
            </a:r>
            <a:r>
              <a:rPr kumimoji="1" lang="en-US" altLang="zh-CN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/</a:t>
            </a:r>
            <a:r>
              <a:rPr kumimoji="1" lang="zh-CN" altLang="en-US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检测器、</a:t>
            </a:r>
            <a:r>
              <a:rPr kumimoji="1" lang="en-US" altLang="zh-CN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D</a:t>
            </a:r>
            <a:r>
              <a:rPr kumimoji="1" lang="zh-CN" altLang="en-US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触发器、</a:t>
            </a:r>
            <a:r>
              <a:rPr kumimoji="1" lang="en-US" altLang="zh-CN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JK</a:t>
            </a:r>
            <a:r>
              <a:rPr kumimoji="1" lang="zh-CN" altLang="en-US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触发器、</a:t>
            </a:r>
            <a:r>
              <a:rPr kumimoji="1" lang="en-US" altLang="zh-CN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T</a:t>
            </a:r>
            <a:r>
              <a:rPr kumimoji="1" lang="zh-CN" altLang="en-US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触发器及</a:t>
            </a:r>
            <a:r>
              <a:rPr kumimoji="1" lang="en-US" altLang="zh-CN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FPGA</a:t>
            </a:r>
            <a:r>
              <a:rPr kumimoji="1" lang="zh-CN" altLang="en-US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等常用器件，</a:t>
            </a:r>
            <a:r>
              <a:rPr kumimoji="1" lang="zh-CN" altLang="en-US" sz="2600" b="1" dirty="0">
                <a:solidFill>
                  <a:srgbClr val="0070C0"/>
                </a:solidFill>
                <a:cs typeface="Times New Roman" panose="02020603050405020304" pitchFamily="18" charset="0"/>
                <a:sym typeface="Times New Roman" panose="02020603050405020304" pitchFamily="18" charset="0"/>
              </a:rPr>
              <a:t>设计</a:t>
            </a:r>
            <a:r>
              <a:rPr kumimoji="1" lang="zh-CN" altLang="en-US" sz="2600" b="1" dirty="0">
                <a:cs typeface="Times New Roman" panose="02020603050405020304" pitchFamily="18" charset="0"/>
                <a:sym typeface="Times New Roman" panose="02020603050405020304" pitchFamily="18" charset="0"/>
              </a:rPr>
              <a:t>实现复杂数字系统的指定功能。</a:t>
            </a:r>
            <a:endParaRPr kumimoji="1" lang="en-US" altLang="zh-CN" sz="2600" b="1" dirty="0">
              <a:cs typeface="Times New Roman" panose="02020603050405020304" pitchFamily="18" charset="0"/>
              <a:sym typeface="Times New Roman" panose="02020603050405020304" pitchFamily="18" charset="0"/>
            </a:endParaRPr>
          </a:p>
          <a:p>
            <a:pPr marL="457200" lvl="0" indent="-457200" eaLnBrk="0" fontAlgn="base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Font typeface="Wingdings" panose="05000000000000000000" charset="0"/>
              <a:buChar char="l"/>
            </a:pPr>
            <a:r>
              <a:rPr kumimoji="1" lang="zh-CN" altLang="en-US" sz="2600" b="1" dirty="0">
                <a:solidFill>
                  <a:srgbClr val="0070C0"/>
                </a:solidFill>
                <a:cs typeface="Times New Roman" panose="02020603050405020304" pitchFamily="18" charset="0"/>
                <a:sym typeface="Times New Roman" panose="02020603050405020304" pitchFamily="18" charset="0"/>
              </a:rPr>
              <a:t>掌握描述电子电路结构和功能的一种硬件描述语言</a:t>
            </a:r>
            <a:r>
              <a:rPr kumimoji="1" lang="en-US" altLang="zh-CN" sz="2600" b="1" dirty="0">
                <a:solidFill>
                  <a:srgbClr val="0070C0"/>
                </a:solidFill>
                <a:cs typeface="Times New Roman" panose="02020603050405020304" pitchFamily="18" charset="0"/>
                <a:sym typeface="Times New Roman" panose="02020603050405020304" pitchFamily="18" charset="0"/>
              </a:rPr>
              <a:t>Verilog HDL</a:t>
            </a:r>
            <a:r>
              <a:rPr kumimoji="1" lang="zh-CN" altLang="en-US" sz="2600" b="1" dirty="0">
                <a:solidFill>
                  <a:srgbClr val="0070C0"/>
                </a:solidFill>
                <a:cs typeface="Times New Roman" panose="02020603050405020304" pitchFamily="18" charset="0"/>
                <a:sym typeface="Times New Roman" panose="02020603050405020304" pitchFamily="18" charset="0"/>
              </a:rPr>
              <a:t>，能对组合逻辑电路和时序逻辑电路进行程序设计和仿真分析，能够针对复杂工程问题进行设计方案讨论制定、实施并能够对仿真结果进行分析。</a:t>
            </a:r>
            <a:endParaRPr kumimoji="1" lang="zh-CN" altLang="en-US" sz="2600" b="1" dirty="0">
              <a:solidFill>
                <a:srgbClr val="0070C0"/>
              </a:solidFill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98" name="云形标注 97"/>
          <p:cNvSpPr/>
          <p:nvPr/>
        </p:nvSpPr>
        <p:spPr>
          <a:xfrm>
            <a:off x="7978140" y="161290"/>
            <a:ext cx="3301365" cy="1232535"/>
          </a:xfrm>
          <a:prstGeom prst="cloudCallout">
            <a:avLst>
              <a:gd name="adj1" fmla="val -45653"/>
              <a:gd name="adj2" fmla="val 58346"/>
            </a:avLst>
          </a:prstGeom>
        </p:spPr>
        <p:style>
          <a:lnRef idx="0">
            <a:srgbClr val="FFFFFF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怎么学？</a:t>
            </a:r>
            <a:endParaRPr lang="zh-CN" altLang="en-US" sz="32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5" name="Picture 5" descr="条形码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2058" y="1830926"/>
            <a:ext cx="4463942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圆角矩形 1"/>
          <p:cNvSpPr/>
          <p:nvPr/>
        </p:nvSpPr>
        <p:spPr>
          <a:xfrm>
            <a:off x="-348342" y="516695"/>
            <a:ext cx="3474720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87091" y="602218"/>
            <a:ext cx="383864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条形码和二维码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56185" y="463549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示例条形码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092062" y="461217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二维码示例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2273624" y="5354009"/>
            <a:ext cx="350422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zh-CN" altLang="en-US" sz="2000" dirty="0">
                <a:solidFill>
                  <a:srgbClr val="0000FF"/>
                </a:solidFill>
                <a:latin typeface="宋体" panose="02010600030101010101" pitchFamily="2" charset="-122"/>
                <a:sym typeface="微软雅黑" panose="020B0503020204020204" pitchFamily="34" charset="-122"/>
              </a:rPr>
              <a:t>将宽度不等的多个黑条和空白，按照一定的编码规则排列。</a:t>
            </a:r>
            <a:endParaRPr lang="zh-CN" altLang="en-US" sz="2000" dirty="0">
              <a:solidFill>
                <a:srgbClr val="0000FF"/>
              </a:solidFill>
              <a:latin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7009365" y="5175105"/>
            <a:ext cx="400319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zh-CN" altLang="en-US" sz="2000" dirty="0">
                <a:solidFill>
                  <a:srgbClr val="0000FF"/>
                </a:solidFill>
                <a:latin typeface="宋体" panose="02010600030101010101" pitchFamily="2" charset="-122"/>
                <a:sym typeface="微软雅黑" panose="020B0503020204020204" pitchFamily="34" charset="-122"/>
              </a:rPr>
              <a:t>用黑白矩形图案表示二进制数据。有三个大的定位点，从不同方向都可以正确读取。没有辨识全部二维码也可以正确还原信息。</a:t>
            </a:r>
            <a:endParaRPr lang="zh-CN" altLang="en-US" sz="2000" dirty="0">
              <a:solidFill>
                <a:srgbClr val="0000FF"/>
              </a:solidFill>
              <a:latin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4935" y="810260"/>
            <a:ext cx="2766060" cy="34798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0995" y="1581150"/>
            <a:ext cx="2781300" cy="2708910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20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3" grpId="0"/>
      <p:bldP spid="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1580" y="382905"/>
            <a:ext cx="9768205" cy="6091555"/>
          </a:xfrm>
          <a:prstGeom prst="rect">
            <a:avLst/>
          </a:prstGeom>
        </p:spPr>
      </p:pic>
      <p:sp>
        <p:nvSpPr>
          <p:cNvPr id="7" name="圆角矩形 1"/>
          <p:cNvSpPr/>
          <p:nvPr/>
        </p:nvSpPr>
        <p:spPr>
          <a:xfrm>
            <a:off x="-348342" y="516695"/>
            <a:ext cx="3474720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87091" y="602218"/>
            <a:ext cx="3838644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3249805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4515539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528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考核方式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98" name="云形标注 97"/>
          <p:cNvSpPr/>
          <p:nvPr/>
        </p:nvSpPr>
        <p:spPr>
          <a:xfrm>
            <a:off x="8352790" y="246380"/>
            <a:ext cx="3301365" cy="1232535"/>
          </a:xfrm>
          <a:prstGeom prst="cloudCallout">
            <a:avLst>
              <a:gd name="adj1" fmla="val -45653"/>
              <a:gd name="adj2" fmla="val 58346"/>
            </a:avLst>
          </a:prstGeom>
        </p:spPr>
        <p:style>
          <a:lnRef idx="0">
            <a:srgbClr val="FFFFFF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怎么学？</a:t>
            </a:r>
            <a:endParaRPr lang="zh-CN" altLang="en-US" sz="32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图示 3"/>
          <p:cNvGraphicFramePr/>
          <p:nvPr/>
        </p:nvGraphicFramePr>
        <p:xfrm>
          <a:off x="991235" y="1766570"/>
          <a:ext cx="10095865" cy="3520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2" name="右大括号 1"/>
          <p:cNvSpPr/>
          <p:nvPr/>
        </p:nvSpPr>
        <p:spPr>
          <a:xfrm>
            <a:off x="5561330" y="2920365"/>
            <a:ext cx="140335" cy="657860"/>
          </a:xfrm>
          <a:prstGeom prst="rightBrace">
            <a:avLst>
              <a:gd name="adj1" fmla="val 40285"/>
              <a:gd name="adj2" fmla="val 50193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860415" y="3057525"/>
            <a:ext cx="33159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工程问题分析及设计汇报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1877317" y="3169249"/>
            <a:ext cx="3451194" cy="803661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第 </a:t>
            </a:r>
            <a:r>
              <a:rPr lang="en-US" altLang="zh-CN" dirty="0"/>
              <a:t>1 </a:t>
            </a:r>
            <a:r>
              <a:rPr lang="zh-CN" altLang="en-US" dirty="0"/>
              <a:t>章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5582471" y="3674656"/>
            <a:ext cx="5932436" cy="793322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 数制与编码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1.1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模拟信号与数字信号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1.2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数字系统中的数制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1.3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不同数制间的转换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4027174" y="4511456"/>
            <a:ext cx="5408925" cy="518583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1.4 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数字系统中数的表示方法和格式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"/>
          <p:cNvSpPr/>
          <p:nvPr/>
        </p:nvSpPr>
        <p:spPr>
          <a:xfrm>
            <a:off x="-348343" y="516695"/>
            <a:ext cx="5181600" cy="694266"/>
          </a:xfrm>
          <a:prstGeom prst="roundRect">
            <a:avLst>
              <a:gd name="adj" fmla="val 50000"/>
            </a:avLst>
          </a:prstGeom>
          <a:solidFill>
            <a:srgbClr val="86DEE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87090" y="602218"/>
            <a:ext cx="45155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模拟信号与数字信号的概念 </a:t>
            </a:r>
            <a:endParaRPr kumimoji="1" lang="zh-CN" altLang="en-US" sz="2800" b="1" dirty="0">
              <a:solidFill>
                <a:srgbClr val="00528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1092326" y="2610831"/>
            <a:ext cx="10273193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模拟（</a:t>
            </a:r>
            <a:r>
              <a:rPr kumimoji="1" lang="en-US" altLang="zh-CN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Analog</a:t>
            </a:r>
            <a:r>
              <a:rPr kumimoji="1" lang="zh-CN" altLang="en-US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）信号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Times New Roman" panose="02020603050405020304" pitchFamily="18" charset="0"/>
                <a:sym typeface="Times New Roman" panose="02020603050405020304" pitchFamily="18" charset="0"/>
              </a:rPr>
              <a:t>是指该信号的幅度量值随着时间的延续（变化）而发生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Times New Roman" panose="02020603050405020304" pitchFamily="18" charset="0"/>
                <a:sym typeface="Times New Roman" panose="02020603050405020304" pitchFamily="18" charset="0"/>
              </a:rPr>
              <a:t>连续变化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Times New Roman" panose="02020603050405020304" pitchFamily="18" charset="0"/>
                <a:sym typeface="Times New Roman" panose="02020603050405020304" pitchFamily="18" charset="0"/>
              </a:rPr>
              <a:t>的信号。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Times New Roman" panose="02020603050405020304" pitchFamily="18" charset="0"/>
                <a:sym typeface="Times New Roman" panose="02020603050405020304" pitchFamily="18" charset="0"/>
              </a:rPr>
              <a:t> 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1092326" y="4166581"/>
            <a:ext cx="10183861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数字（</a:t>
            </a:r>
            <a:r>
              <a:rPr kumimoji="1" lang="en-US" altLang="zh-CN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Digital</a:t>
            </a:r>
            <a:r>
              <a:rPr kumimoji="1" lang="zh-CN" altLang="en-US" sz="2600" b="1" dirty="0">
                <a:solidFill>
                  <a:srgbClr val="00528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）信号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Times New Roman" panose="02020603050405020304" pitchFamily="18" charset="0"/>
                <a:sym typeface="Times New Roman" panose="02020603050405020304" pitchFamily="18" charset="0"/>
              </a:rPr>
              <a:t>是指该信号的幅度量值随着时间的延续（变化）而发生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Times New Roman" panose="02020603050405020304" pitchFamily="18" charset="0"/>
                <a:sym typeface="Times New Roman" panose="02020603050405020304" pitchFamily="18" charset="0"/>
              </a:rPr>
              <a:t>不连续的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Times New Roman" panose="02020603050405020304" pitchFamily="18" charset="0"/>
                <a:sym typeface="Times New Roman" panose="02020603050405020304" pitchFamily="18" charset="0"/>
              </a:rPr>
              <a:t>，具有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Times New Roman" panose="02020603050405020304" pitchFamily="18" charset="0"/>
                <a:sym typeface="Times New Roman" panose="02020603050405020304" pitchFamily="18" charset="0"/>
              </a:rPr>
              <a:t>离散特性变化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Times New Roman" panose="02020603050405020304" pitchFamily="18" charset="0"/>
                <a:sym typeface="Times New Roman" panose="02020603050405020304" pitchFamily="18" charset="0"/>
              </a:rPr>
              <a:t>的信号。 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D486-AB79-5346-9E81-F129A73A99D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ags/tag1.xml><?xml version="1.0" encoding="utf-8"?>
<p:tagLst xmlns:p="http://schemas.openxmlformats.org/presentationml/2006/main">
  <p:tag name="TABLE_ENDDRAG_ORIGIN_RECT" val="799*173"/>
  <p:tag name="TABLE_ENDDRAG_RECT" val="61*329*799*173"/>
</p:tagLst>
</file>

<file path=ppt/tags/tag2.xml><?xml version="1.0" encoding="utf-8"?>
<p:tagLst xmlns:p="http://schemas.openxmlformats.org/presentationml/2006/main">
  <p:tag name="commondata" val="eyJoZGlkIjoiNjlkM2E2MmViMzYwODJhMTA3M2NkZWY1ZDcwZWE5NDgifQ=="/>
  <p:tag name="resource_record_key" val="{&quot;70&quot;:[3314109]}"/>
</p:tagLst>
</file>

<file path=ppt/theme/theme1.xml><?xml version="1.0" encoding="utf-8"?>
<a:theme xmlns:a="http://schemas.openxmlformats.org/drawingml/2006/main" name="Office 主题​​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河海大学模板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637043120006717608</Template>
  <TotalTime>0</TotalTime>
  <Words>6759</Words>
  <Application>WPS 演示</Application>
  <PresentationFormat>宽屏</PresentationFormat>
  <Paragraphs>1263</Paragraphs>
  <Slides>51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51</vt:i4>
      </vt:variant>
    </vt:vector>
  </HeadingPairs>
  <TitlesOfParts>
    <vt:vector size="72" baseType="lpstr">
      <vt:lpstr>Arial</vt:lpstr>
      <vt:lpstr>宋体</vt:lpstr>
      <vt:lpstr>Wingdings</vt:lpstr>
      <vt:lpstr>Songti SC</vt:lpstr>
      <vt:lpstr>Songti SC Black</vt:lpstr>
      <vt:lpstr>微软雅黑</vt:lpstr>
      <vt:lpstr>Times New Roman</vt:lpstr>
      <vt:lpstr>Calibri</vt:lpstr>
      <vt:lpstr>黑体</vt:lpstr>
      <vt:lpstr>楷体_GB2312</vt:lpstr>
      <vt:lpstr>新宋体</vt:lpstr>
      <vt:lpstr>华文楷体</vt:lpstr>
      <vt:lpstr>Wingdings</vt:lpstr>
      <vt:lpstr>Arial Unicode MS</vt:lpstr>
      <vt:lpstr>等线</vt:lpstr>
      <vt:lpstr>MS PGothic</vt:lpstr>
      <vt:lpstr>Cambria Math</vt:lpstr>
      <vt:lpstr>华康简宋</vt:lpstr>
      <vt:lpstr>等线 Light</vt:lpstr>
      <vt:lpstr>Office 主题​​</vt:lpstr>
      <vt:lpstr>1_河海大学模板</vt:lpstr>
      <vt:lpstr>模拟与数字电路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helen liu</dc:creator>
  <cp:lastModifiedBy>鹿浩</cp:lastModifiedBy>
  <cp:revision>95</cp:revision>
  <dcterms:created xsi:type="dcterms:W3CDTF">2019-09-16T14:38:00Z</dcterms:created>
  <dcterms:modified xsi:type="dcterms:W3CDTF">2024-10-13T07:17:27Z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2853633270F8477EA9E6AA31ADD14B76_12</vt:lpwstr>
  </property>
  <property fmtid="{D5CDD505-2E9C-101B-9397-08002B2CF9AE}" pid="3" name="KSOProductBuildVer">
    <vt:lpwstr>2052-12.1.0.18276</vt:lpwstr>
  </property>
</Properties>
</file>

<file path=docProps/thumbnail.jpeg>
</file>